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50"/>
  </p:notesMasterIdLst>
  <p:sldIdLst>
    <p:sldId id="256" r:id="rId2"/>
    <p:sldId id="284" r:id="rId3"/>
    <p:sldId id="259" r:id="rId4"/>
    <p:sldId id="260" r:id="rId5"/>
    <p:sldId id="261" r:id="rId6"/>
    <p:sldId id="263" r:id="rId7"/>
    <p:sldId id="264" r:id="rId8"/>
    <p:sldId id="265" r:id="rId9"/>
    <p:sldId id="266" r:id="rId10"/>
    <p:sldId id="267" r:id="rId11"/>
    <p:sldId id="268" r:id="rId12"/>
    <p:sldId id="269" r:id="rId13"/>
    <p:sldId id="270" r:id="rId14"/>
    <p:sldId id="271" r:id="rId15"/>
    <p:sldId id="273" r:id="rId16"/>
    <p:sldId id="274" r:id="rId17"/>
    <p:sldId id="272" r:id="rId18"/>
    <p:sldId id="275" r:id="rId19"/>
    <p:sldId id="276" r:id="rId20"/>
    <p:sldId id="278" r:id="rId21"/>
    <p:sldId id="279" r:id="rId22"/>
    <p:sldId id="280" r:id="rId23"/>
    <p:sldId id="281" r:id="rId24"/>
    <p:sldId id="277" r:id="rId25"/>
    <p:sldId id="282" r:id="rId26"/>
    <p:sldId id="285" r:id="rId27"/>
    <p:sldId id="283" r:id="rId28"/>
    <p:sldId id="287" r:id="rId29"/>
    <p:sldId id="288" r:id="rId30"/>
    <p:sldId id="289" r:id="rId31"/>
    <p:sldId id="290" r:id="rId32"/>
    <p:sldId id="291" r:id="rId33"/>
    <p:sldId id="292" r:id="rId34"/>
    <p:sldId id="293" r:id="rId35"/>
    <p:sldId id="298" r:id="rId36"/>
    <p:sldId id="294" r:id="rId37"/>
    <p:sldId id="295" r:id="rId38"/>
    <p:sldId id="297" r:id="rId39"/>
    <p:sldId id="299" r:id="rId40"/>
    <p:sldId id="300" r:id="rId41"/>
    <p:sldId id="301" r:id="rId42"/>
    <p:sldId id="302" r:id="rId43"/>
    <p:sldId id="303" r:id="rId44"/>
    <p:sldId id="304" r:id="rId45"/>
    <p:sldId id="305" r:id="rId46"/>
    <p:sldId id="306" r:id="rId47"/>
    <p:sldId id="286" r:id="rId48"/>
    <p:sldId id="257" r:id="rId49"/>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8"/>
    <p:restoredTop sz="94777"/>
  </p:normalViewPr>
  <p:slideViewPr>
    <p:cSldViewPr snapToGrid="0" snapToObjects="1">
      <p:cViewPr varScale="1">
        <p:scale>
          <a:sx n="106" d="100"/>
          <a:sy n="106" d="100"/>
        </p:scale>
        <p:origin x="776" y="184"/>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hdphoto2.wdp>
</file>

<file path=ppt/media/hdphoto3.wdp>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3.jp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427852-EB38-2F47-8994-C7D0C2F3578A}" type="datetimeFigureOut">
              <a:rPr lang="en-DE" smtClean="0"/>
              <a:t>01.06.22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C4FCA5-F03E-3C4F-8864-00755039BC91}" type="slidenum">
              <a:rPr lang="en-DE" smtClean="0"/>
              <a:t>‹#›</a:t>
            </a:fld>
            <a:endParaRPr lang="en-DE"/>
          </a:p>
        </p:txBody>
      </p:sp>
    </p:spTree>
    <p:extLst>
      <p:ext uri="{BB962C8B-B14F-4D97-AF65-F5344CB8AC3E}">
        <p14:creationId xmlns:p14="http://schemas.microsoft.com/office/powerpoint/2010/main" val="2660116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a:t>
            </a:fld>
            <a:endParaRPr lang="en-DE"/>
          </a:p>
        </p:txBody>
      </p:sp>
    </p:spTree>
    <p:extLst>
      <p:ext uri="{BB962C8B-B14F-4D97-AF65-F5344CB8AC3E}">
        <p14:creationId xmlns:p14="http://schemas.microsoft.com/office/powerpoint/2010/main" val="30895060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10</a:t>
            </a:fld>
            <a:endParaRPr lang="en-DE"/>
          </a:p>
        </p:txBody>
      </p:sp>
    </p:spTree>
    <p:extLst>
      <p:ext uri="{BB962C8B-B14F-4D97-AF65-F5344CB8AC3E}">
        <p14:creationId xmlns:p14="http://schemas.microsoft.com/office/powerpoint/2010/main" val="4468757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11</a:t>
            </a:fld>
            <a:endParaRPr lang="en-DE"/>
          </a:p>
        </p:txBody>
      </p:sp>
    </p:spTree>
    <p:extLst>
      <p:ext uri="{BB962C8B-B14F-4D97-AF65-F5344CB8AC3E}">
        <p14:creationId xmlns:p14="http://schemas.microsoft.com/office/powerpoint/2010/main" val="4277731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12</a:t>
            </a:fld>
            <a:endParaRPr lang="en-DE"/>
          </a:p>
        </p:txBody>
      </p:sp>
    </p:spTree>
    <p:extLst>
      <p:ext uri="{BB962C8B-B14F-4D97-AF65-F5344CB8AC3E}">
        <p14:creationId xmlns:p14="http://schemas.microsoft.com/office/powerpoint/2010/main" val="2403483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13</a:t>
            </a:fld>
            <a:endParaRPr lang="en-DE"/>
          </a:p>
        </p:txBody>
      </p:sp>
    </p:spTree>
    <p:extLst>
      <p:ext uri="{BB962C8B-B14F-4D97-AF65-F5344CB8AC3E}">
        <p14:creationId xmlns:p14="http://schemas.microsoft.com/office/powerpoint/2010/main" val="41543761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14</a:t>
            </a:fld>
            <a:endParaRPr lang="en-DE"/>
          </a:p>
        </p:txBody>
      </p:sp>
    </p:spTree>
    <p:extLst>
      <p:ext uri="{BB962C8B-B14F-4D97-AF65-F5344CB8AC3E}">
        <p14:creationId xmlns:p14="http://schemas.microsoft.com/office/powerpoint/2010/main" val="3690160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15</a:t>
            </a:fld>
            <a:endParaRPr lang="en-DE"/>
          </a:p>
        </p:txBody>
      </p:sp>
    </p:spTree>
    <p:extLst>
      <p:ext uri="{BB962C8B-B14F-4D97-AF65-F5344CB8AC3E}">
        <p14:creationId xmlns:p14="http://schemas.microsoft.com/office/powerpoint/2010/main" val="1521724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16</a:t>
            </a:fld>
            <a:endParaRPr lang="en-DE"/>
          </a:p>
        </p:txBody>
      </p:sp>
    </p:spTree>
    <p:extLst>
      <p:ext uri="{BB962C8B-B14F-4D97-AF65-F5344CB8AC3E}">
        <p14:creationId xmlns:p14="http://schemas.microsoft.com/office/powerpoint/2010/main" val="9089521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17</a:t>
            </a:fld>
            <a:endParaRPr lang="en-DE"/>
          </a:p>
        </p:txBody>
      </p:sp>
    </p:spTree>
    <p:extLst>
      <p:ext uri="{BB962C8B-B14F-4D97-AF65-F5344CB8AC3E}">
        <p14:creationId xmlns:p14="http://schemas.microsoft.com/office/powerpoint/2010/main" val="28850052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18</a:t>
            </a:fld>
            <a:endParaRPr lang="en-DE"/>
          </a:p>
        </p:txBody>
      </p:sp>
    </p:spTree>
    <p:extLst>
      <p:ext uri="{BB962C8B-B14F-4D97-AF65-F5344CB8AC3E}">
        <p14:creationId xmlns:p14="http://schemas.microsoft.com/office/powerpoint/2010/main" val="3920511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19</a:t>
            </a:fld>
            <a:endParaRPr lang="en-DE"/>
          </a:p>
        </p:txBody>
      </p:sp>
    </p:spTree>
    <p:extLst>
      <p:ext uri="{BB962C8B-B14F-4D97-AF65-F5344CB8AC3E}">
        <p14:creationId xmlns:p14="http://schemas.microsoft.com/office/powerpoint/2010/main" val="636455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a:t>
            </a:fld>
            <a:endParaRPr lang="en-DE"/>
          </a:p>
        </p:txBody>
      </p:sp>
    </p:spTree>
    <p:extLst>
      <p:ext uri="{BB962C8B-B14F-4D97-AF65-F5344CB8AC3E}">
        <p14:creationId xmlns:p14="http://schemas.microsoft.com/office/powerpoint/2010/main" val="10253391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20</a:t>
            </a:fld>
            <a:endParaRPr lang="en-DE"/>
          </a:p>
        </p:txBody>
      </p:sp>
    </p:spTree>
    <p:extLst>
      <p:ext uri="{BB962C8B-B14F-4D97-AF65-F5344CB8AC3E}">
        <p14:creationId xmlns:p14="http://schemas.microsoft.com/office/powerpoint/2010/main" val="5210162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21</a:t>
            </a:fld>
            <a:endParaRPr lang="en-DE"/>
          </a:p>
        </p:txBody>
      </p:sp>
    </p:spTree>
    <p:extLst>
      <p:ext uri="{BB962C8B-B14F-4D97-AF65-F5344CB8AC3E}">
        <p14:creationId xmlns:p14="http://schemas.microsoft.com/office/powerpoint/2010/main" val="38409946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22</a:t>
            </a:fld>
            <a:endParaRPr lang="en-DE"/>
          </a:p>
        </p:txBody>
      </p:sp>
    </p:spTree>
    <p:extLst>
      <p:ext uri="{BB962C8B-B14F-4D97-AF65-F5344CB8AC3E}">
        <p14:creationId xmlns:p14="http://schemas.microsoft.com/office/powerpoint/2010/main" val="129489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23</a:t>
            </a:fld>
            <a:endParaRPr lang="en-DE"/>
          </a:p>
        </p:txBody>
      </p:sp>
    </p:spTree>
    <p:extLst>
      <p:ext uri="{BB962C8B-B14F-4D97-AF65-F5344CB8AC3E}">
        <p14:creationId xmlns:p14="http://schemas.microsoft.com/office/powerpoint/2010/main" val="34137226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24</a:t>
            </a:fld>
            <a:endParaRPr lang="en-DE"/>
          </a:p>
        </p:txBody>
      </p:sp>
    </p:spTree>
    <p:extLst>
      <p:ext uri="{BB962C8B-B14F-4D97-AF65-F5344CB8AC3E}">
        <p14:creationId xmlns:p14="http://schemas.microsoft.com/office/powerpoint/2010/main" val="24223479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25</a:t>
            </a:fld>
            <a:endParaRPr lang="en-DE"/>
          </a:p>
        </p:txBody>
      </p:sp>
    </p:spTree>
    <p:extLst>
      <p:ext uri="{BB962C8B-B14F-4D97-AF65-F5344CB8AC3E}">
        <p14:creationId xmlns:p14="http://schemas.microsoft.com/office/powerpoint/2010/main" val="717553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26</a:t>
            </a:fld>
            <a:endParaRPr lang="en-DE"/>
          </a:p>
        </p:txBody>
      </p:sp>
    </p:spTree>
    <p:extLst>
      <p:ext uri="{BB962C8B-B14F-4D97-AF65-F5344CB8AC3E}">
        <p14:creationId xmlns:p14="http://schemas.microsoft.com/office/powerpoint/2010/main" val="30811130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27</a:t>
            </a:fld>
            <a:endParaRPr lang="en-DE"/>
          </a:p>
        </p:txBody>
      </p:sp>
    </p:spTree>
    <p:extLst>
      <p:ext uri="{BB962C8B-B14F-4D97-AF65-F5344CB8AC3E}">
        <p14:creationId xmlns:p14="http://schemas.microsoft.com/office/powerpoint/2010/main" val="21562546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28</a:t>
            </a:fld>
            <a:endParaRPr lang="en-DE"/>
          </a:p>
        </p:txBody>
      </p:sp>
    </p:spTree>
    <p:extLst>
      <p:ext uri="{BB962C8B-B14F-4D97-AF65-F5344CB8AC3E}">
        <p14:creationId xmlns:p14="http://schemas.microsoft.com/office/powerpoint/2010/main" val="27788615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29</a:t>
            </a:fld>
            <a:endParaRPr lang="en-DE"/>
          </a:p>
        </p:txBody>
      </p:sp>
    </p:spTree>
    <p:extLst>
      <p:ext uri="{BB962C8B-B14F-4D97-AF65-F5344CB8AC3E}">
        <p14:creationId xmlns:p14="http://schemas.microsoft.com/office/powerpoint/2010/main" val="3525546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a:t>
            </a:fld>
            <a:endParaRPr lang="en-DE"/>
          </a:p>
        </p:txBody>
      </p:sp>
    </p:spTree>
    <p:extLst>
      <p:ext uri="{BB962C8B-B14F-4D97-AF65-F5344CB8AC3E}">
        <p14:creationId xmlns:p14="http://schemas.microsoft.com/office/powerpoint/2010/main" val="14471746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30</a:t>
            </a:fld>
            <a:endParaRPr lang="en-DE"/>
          </a:p>
        </p:txBody>
      </p:sp>
    </p:spTree>
    <p:extLst>
      <p:ext uri="{BB962C8B-B14F-4D97-AF65-F5344CB8AC3E}">
        <p14:creationId xmlns:p14="http://schemas.microsoft.com/office/powerpoint/2010/main" val="33763991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31</a:t>
            </a:fld>
            <a:endParaRPr lang="en-DE"/>
          </a:p>
        </p:txBody>
      </p:sp>
    </p:spTree>
    <p:extLst>
      <p:ext uri="{BB962C8B-B14F-4D97-AF65-F5344CB8AC3E}">
        <p14:creationId xmlns:p14="http://schemas.microsoft.com/office/powerpoint/2010/main" val="34260942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32</a:t>
            </a:fld>
            <a:endParaRPr lang="en-DE"/>
          </a:p>
        </p:txBody>
      </p:sp>
    </p:spTree>
    <p:extLst>
      <p:ext uri="{BB962C8B-B14F-4D97-AF65-F5344CB8AC3E}">
        <p14:creationId xmlns:p14="http://schemas.microsoft.com/office/powerpoint/2010/main" val="26975779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33</a:t>
            </a:fld>
            <a:endParaRPr lang="en-DE"/>
          </a:p>
        </p:txBody>
      </p:sp>
    </p:spTree>
    <p:extLst>
      <p:ext uri="{BB962C8B-B14F-4D97-AF65-F5344CB8AC3E}">
        <p14:creationId xmlns:p14="http://schemas.microsoft.com/office/powerpoint/2010/main" val="29133238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34</a:t>
            </a:fld>
            <a:endParaRPr lang="en-DE"/>
          </a:p>
        </p:txBody>
      </p:sp>
    </p:spTree>
    <p:extLst>
      <p:ext uri="{BB962C8B-B14F-4D97-AF65-F5344CB8AC3E}">
        <p14:creationId xmlns:p14="http://schemas.microsoft.com/office/powerpoint/2010/main" val="3111187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35</a:t>
            </a:fld>
            <a:endParaRPr lang="en-DE"/>
          </a:p>
        </p:txBody>
      </p:sp>
    </p:spTree>
    <p:extLst>
      <p:ext uri="{BB962C8B-B14F-4D97-AF65-F5344CB8AC3E}">
        <p14:creationId xmlns:p14="http://schemas.microsoft.com/office/powerpoint/2010/main" val="41383693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36</a:t>
            </a:fld>
            <a:endParaRPr lang="en-DE"/>
          </a:p>
        </p:txBody>
      </p:sp>
    </p:spTree>
    <p:extLst>
      <p:ext uri="{BB962C8B-B14F-4D97-AF65-F5344CB8AC3E}">
        <p14:creationId xmlns:p14="http://schemas.microsoft.com/office/powerpoint/2010/main" val="36143719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37</a:t>
            </a:fld>
            <a:endParaRPr lang="en-DE"/>
          </a:p>
        </p:txBody>
      </p:sp>
    </p:spTree>
    <p:extLst>
      <p:ext uri="{BB962C8B-B14F-4D97-AF65-F5344CB8AC3E}">
        <p14:creationId xmlns:p14="http://schemas.microsoft.com/office/powerpoint/2010/main" val="650698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38</a:t>
            </a:fld>
            <a:endParaRPr lang="en-DE"/>
          </a:p>
        </p:txBody>
      </p:sp>
    </p:spTree>
    <p:extLst>
      <p:ext uri="{BB962C8B-B14F-4D97-AF65-F5344CB8AC3E}">
        <p14:creationId xmlns:p14="http://schemas.microsoft.com/office/powerpoint/2010/main" val="381475362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39</a:t>
            </a:fld>
            <a:endParaRPr lang="en-DE"/>
          </a:p>
        </p:txBody>
      </p:sp>
    </p:spTree>
    <p:extLst>
      <p:ext uri="{BB962C8B-B14F-4D97-AF65-F5344CB8AC3E}">
        <p14:creationId xmlns:p14="http://schemas.microsoft.com/office/powerpoint/2010/main" val="2927878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a:t>
            </a:fld>
            <a:endParaRPr lang="en-DE"/>
          </a:p>
        </p:txBody>
      </p:sp>
    </p:spTree>
    <p:extLst>
      <p:ext uri="{BB962C8B-B14F-4D97-AF65-F5344CB8AC3E}">
        <p14:creationId xmlns:p14="http://schemas.microsoft.com/office/powerpoint/2010/main" val="12122791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40</a:t>
            </a:fld>
            <a:endParaRPr lang="en-DE"/>
          </a:p>
        </p:txBody>
      </p:sp>
    </p:spTree>
    <p:extLst>
      <p:ext uri="{BB962C8B-B14F-4D97-AF65-F5344CB8AC3E}">
        <p14:creationId xmlns:p14="http://schemas.microsoft.com/office/powerpoint/2010/main" val="39291038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41</a:t>
            </a:fld>
            <a:endParaRPr lang="en-DE"/>
          </a:p>
        </p:txBody>
      </p:sp>
    </p:spTree>
    <p:extLst>
      <p:ext uri="{BB962C8B-B14F-4D97-AF65-F5344CB8AC3E}">
        <p14:creationId xmlns:p14="http://schemas.microsoft.com/office/powerpoint/2010/main" val="46444213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42</a:t>
            </a:fld>
            <a:endParaRPr lang="en-DE"/>
          </a:p>
        </p:txBody>
      </p:sp>
    </p:spTree>
    <p:extLst>
      <p:ext uri="{BB962C8B-B14F-4D97-AF65-F5344CB8AC3E}">
        <p14:creationId xmlns:p14="http://schemas.microsoft.com/office/powerpoint/2010/main" val="41657256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43</a:t>
            </a:fld>
            <a:endParaRPr lang="en-DE"/>
          </a:p>
        </p:txBody>
      </p:sp>
    </p:spTree>
    <p:extLst>
      <p:ext uri="{BB962C8B-B14F-4D97-AF65-F5344CB8AC3E}">
        <p14:creationId xmlns:p14="http://schemas.microsoft.com/office/powerpoint/2010/main" val="9574629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44</a:t>
            </a:fld>
            <a:endParaRPr lang="en-DE"/>
          </a:p>
        </p:txBody>
      </p:sp>
    </p:spTree>
    <p:extLst>
      <p:ext uri="{BB962C8B-B14F-4D97-AF65-F5344CB8AC3E}">
        <p14:creationId xmlns:p14="http://schemas.microsoft.com/office/powerpoint/2010/main" val="156992292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45</a:t>
            </a:fld>
            <a:endParaRPr lang="en-DE"/>
          </a:p>
        </p:txBody>
      </p:sp>
    </p:spTree>
    <p:extLst>
      <p:ext uri="{BB962C8B-B14F-4D97-AF65-F5344CB8AC3E}">
        <p14:creationId xmlns:p14="http://schemas.microsoft.com/office/powerpoint/2010/main" val="199744704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46</a:t>
            </a:fld>
            <a:endParaRPr lang="en-DE"/>
          </a:p>
        </p:txBody>
      </p:sp>
    </p:spTree>
    <p:extLst>
      <p:ext uri="{BB962C8B-B14F-4D97-AF65-F5344CB8AC3E}">
        <p14:creationId xmlns:p14="http://schemas.microsoft.com/office/powerpoint/2010/main" val="39779969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47</a:t>
            </a:fld>
            <a:endParaRPr lang="en-DE"/>
          </a:p>
        </p:txBody>
      </p:sp>
    </p:spTree>
    <p:extLst>
      <p:ext uri="{BB962C8B-B14F-4D97-AF65-F5344CB8AC3E}">
        <p14:creationId xmlns:p14="http://schemas.microsoft.com/office/powerpoint/2010/main" val="200187498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48</a:t>
            </a:fld>
            <a:endParaRPr lang="en-DE"/>
          </a:p>
        </p:txBody>
      </p:sp>
    </p:spTree>
    <p:extLst>
      <p:ext uri="{BB962C8B-B14F-4D97-AF65-F5344CB8AC3E}">
        <p14:creationId xmlns:p14="http://schemas.microsoft.com/office/powerpoint/2010/main" val="125295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5</a:t>
            </a:fld>
            <a:endParaRPr lang="en-DE"/>
          </a:p>
        </p:txBody>
      </p:sp>
    </p:spTree>
    <p:extLst>
      <p:ext uri="{BB962C8B-B14F-4D97-AF65-F5344CB8AC3E}">
        <p14:creationId xmlns:p14="http://schemas.microsoft.com/office/powerpoint/2010/main" val="1453918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6</a:t>
            </a:fld>
            <a:endParaRPr lang="en-DE"/>
          </a:p>
        </p:txBody>
      </p:sp>
    </p:spTree>
    <p:extLst>
      <p:ext uri="{BB962C8B-B14F-4D97-AF65-F5344CB8AC3E}">
        <p14:creationId xmlns:p14="http://schemas.microsoft.com/office/powerpoint/2010/main" val="959751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7</a:t>
            </a:fld>
            <a:endParaRPr lang="en-DE"/>
          </a:p>
        </p:txBody>
      </p:sp>
    </p:spTree>
    <p:extLst>
      <p:ext uri="{BB962C8B-B14F-4D97-AF65-F5344CB8AC3E}">
        <p14:creationId xmlns:p14="http://schemas.microsoft.com/office/powerpoint/2010/main" val="2549961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8</a:t>
            </a:fld>
            <a:endParaRPr lang="en-DE"/>
          </a:p>
        </p:txBody>
      </p:sp>
    </p:spTree>
    <p:extLst>
      <p:ext uri="{BB962C8B-B14F-4D97-AF65-F5344CB8AC3E}">
        <p14:creationId xmlns:p14="http://schemas.microsoft.com/office/powerpoint/2010/main" val="1876833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9</a:t>
            </a:fld>
            <a:endParaRPr lang="en-DE"/>
          </a:p>
        </p:txBody>
      </p:sp>
    </p:spTree>
    <p:extLst>
      <p:ext uri="{BB962C8B-B14F-4D97-AF65-F5344CB8AC3E}">
        <p14:creationId xmlns:p14="http://schemas.microsoft.com/office/powerpoint/2010/main" val="1626172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0F37-2DDF-DD95-F4A6-D42DE4BFA4D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AC268B5F-F091-8CB4-CCF0-4C69F06FB4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5EB15627-89AA-B2BA-762C-83B8A2714978}"/>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297BEBF2-E798-8391-90BE-764698C2DE8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D816E21-9ECA-B353-02EB-C75D4759B93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582898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359E2-45F6-DEDB-593C-A717D03EE434}"/>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82F4AD4-E120-BB1C-FAE0-98BC871BA66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A762EDA0-5052-85B5-CC9C-8072D0F30B97}"/>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07B7B19D-C833-A53A-E080-E5954E7AC5AC}"/>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A13FC48-3973-25B8-BD20-954333A26533}"/>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2444307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4B9812-7468-F67C-EE2B-988075DE5BF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5322DE8-A0CA-5D2D-CDE4-08E9B58D01C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CBAA64C-D67C-F637-DCEC-BDB387C65AEE}"/>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F16B543F-5A39-3943-CCF5-06CA203D304B}"/>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60EDD168-10AA-3C1B-E46F-5C2ADB66A4F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70046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3290A-8D93-1E19-A03F-3F74CCD3735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07C5084-A595-3098-4C59-FD538A4D548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466FC-329F-8F8E-84E2-98CF75E59E61}"/>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EA36D64B-953F-6147-6438-3C8812D6029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1E9D9964-4CE7-437E-7E9C-16E425B8779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69944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D11CB-E2FC-C47A-B1DF-C2C263A363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A3740EB7-CD11-BB0C-D900-F1E787EB3F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68A099B-0E40-CE6E-0A2E-00CF54DBF22D}"/>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0C2639C9-5CE5-5358-497F-38A91A01C6D3}"/>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29F8A99-FC10-85F9-3577-55FF6B44A43D}"/>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48005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49CB-992F-B238-BA26-B725CFF4F8C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0D565CE1-DEC7-E4BB-A26C-11CF6F6B9DF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4248AEA5-CEA0-4D0C-ADFC-B657B3F6F6A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0786417F-9EDD-29D7-DF36-2DF5096C55B6}"/>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6" name="Footer Placeholder 5">
            <a:extLst>
              <a:ext uri="{FF2B5EF4-FFF2-40B4-BE49-F238E27FC236}">
                <a16:creationId xmlns:a16="http://schemas.microsoft.com/office/drawing/2014/main" id="{E0A2C873-F20A-4047-5E86-E657A81BEB0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487B1AA9-D889-90D3-ECA1-E3B94EDAD6E8}"/>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35904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F4858-88CF-6432-3CA4-D8E591432604}"/>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7D380E1D-7C18-5E2A-93B0-0CE704476C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26EC8F5-6CFE-FF8E-9F42-151C1701EDA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A2561187-84E4-2C49-BEFF-A2EF951CAD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19A10AE-E212-EF42-B749-BCB71425953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69C2DE3B-8CA7-BCF1-CF6C-D42DC305A09F}"/>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8" name="Footer Placeholder 7">
            <a:extLst>
              <a:ext uri="{FF2B5EF4-FFF2-40B4-BE49-F238E27FC236}">
                <a16:creationId xmlns:a16="http://schemas.microsoft.com/office/drawing/2014/main" id="{A9BCCACB-FED4-4B4F-C6A1-A37DD726D2F1}"/>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FF6584A1-4FC9-CFD3-F9D5-58A908FEBC8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913994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BC018-7088-22E3-FA42-2E53EBE2DB86}"/>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529C22BE-7C87-94AA-27AB-590FDA0D992D}"/>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4" name="Footer Placeholder 3">
            <a:extLst>
              <a:ext uri="{FF2B5EF4-FFF2-40B4-BE49-F238E27FC236}">
                <a16:creationId xmlns:a16="http://schemas.microsoft.com/office/drawing/2014/main" id="{C2C05FF5-6A58-265F-FC9C-BEEC0C4CD195}"/>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E41D421A-0DFD-4B0E-53DA-9E3036927DF4}"/>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927749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53BB95-6D2C-F21F-CFBE-5FB1404FDE2B}"/>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3" name="Footer Placeholder 2">
            <a:extLst>
              <a:ext uri="{FF2B5EF4-FFF2-40B4-BE49-F238E27FC236}">
                <a16:creationId xmlns:a16="http://schemas.microsoft.com/office/drawing/2014/main" id="{FDA3C6B2-A365-F5C1-F12E-C401A92A8514}"/>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C717F249-2BEF-AC45-D01D-92A16A482DE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720480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B38C7-4604-DF19-24A2-4DDA07B1B30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2CA16A83-19A2-D3C9-DEED-1D0B80B472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77A1C608-3A29-B737-CC06-9BF7E60E24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52CEFD0-79CE-7AFC-453E-396DF54B92A3}"/>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6" name="Footer Placeholder 5">
            <a:extLst>
              <a:ext uri="{FF2B5EF4-FFF2-40B4-BE49-F238E27FC236}">
                <a16:creationId xmlns:a16="http://schemas.microsoft.com/office/drawing/2014/main" id="{A68249B6-57D1-83F1-28D7-64671FEB821A}"/>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7A833D6-4EF2-9844-4470-625D7E8E8836}"/>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81563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A7CD-E299-DF10-8AD9-FAD1D7EA54E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3427F4A7-04F0-FA1C-18CE-CBF75CFAF8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A7E0F5A4-7EDC-E119-4C70-37C558D761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E3713B2-BB86-16A9-1776-C23E10FDC15C}"/>
              </a:ext>
            </a:extLst>
          </p:cNvPr>
          <p:cNvSpPr>
            <a:spLocks noGrp="1"/>
          </p:cNvSpPr>
          <p:nvPr>
            <p:ph type="dt" sz="half" idx="10"/>
          </p:nvPr>
        </p:nvSpPr>
        <p:spPr/>
        <p:txBody>
          <a:bodyPr/>
          <a:lstStyle/>
          <a:p>
            <a:fld id="{BD36EB29-09A9-314B-B70B-3B4F4C416D57}" type="datetimeFigureOut">
              <a:rPr lang="en-DE" smtClean="0"/>
              <a:t>01.06.22</a:t>
            </a:fld>
            <a:endParaRPr lang="en-DE"/>
          </a:p>
        </p:txBody>
      </p:sp>
      <p:sp>
        <p:nvSpPr>
          <p:cNvPr id="6" name="Footer Placeholder 5">
            <a:extLst>
              <a:ext uri="{FF2B5EF4-FFF2-40B4-BE49-F238E27FC236}">
                <a16:creationId xmlns:a16="http://schemas.microsoft.com/office/drawing/2014/main" id="{8210D950-5EFC-2AE0-4A97-E0FAFB245CEB}"/>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4BA067C-1037-FC9E-8810-CE6B7C9ED59C}"/>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4130181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A0E81B-1BC7-EC42-8336-2F88B021AD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B9DCFA0B-2535-0D65-D1E0-6DCBE701B6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4A08BB2-34AC-BB41-A6E5-E75F02C766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36EB29-09A9-314B-B70B-3B4F4C416D57}" type="datetimeFigureOut">
              <a:rPr lang="en-DE" smtClean="0"/>
              <a:t>01.06.22</a:t>
            </a:fld>
            <a:endParaRPr lang="en-DE"/>
          </a:p>
        </p:txBody>
      </p:sp>
      <p:sp>
        <p:nvSpPr>
          <p:cNvPr id="5" name="Footer Placeholder 4">
            <a:extLst>
              <a:ext uri="{FF2B5EF4-FFF2-40B4-BE49-F238E27FC236}">
                <a16:creationId xmlns:a16="http://schemas.microsoft.com/office/drawing/2014/main" id="{5FB3232C-7CD0-7140-65BA-25DDC675FF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3A02BDC3-8E8D-2505-EB4C-76B1980F16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B0B0C2-BD2F-B747-82C3-233CC9F7522F}" type="slidenum">
              <a:rPr lang="en-DE" smtClean="0"/>
              <a:t>‹#›</a:t>
            </a:fld>
            <a:endParaRPr lang="en-DE"/>
          </a:p>
        </p:txBody>
      </p:sp>
    </p:spTree>
    <p:extLst>
      <p:ext uri="{BB962C8B-B14F-4D97-AF65-F5344CB8AC3E}">
        <p14:creationId xmlns:p14="http://schemas.microsoft.com/office/powerpoint/2010/main" val="190068658"/>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2.wdp"/></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3.wdp"/></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hyperlink" Target="https://doi.org/10.1016/S0140-6736(51)92942-X" TargetMode="External"/><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hyperlink" Target="https://doi.org/10.1016/B978-0-12-416008-8.00015-2" TargetMode="External"/><Relationship Id="rId4" Type="http://schemas.openxmlformats.org/officeDocument/2006/relationships/hyperlink" Target="https://doi.org/10.1093/acprof:oso/9780199600434.003.000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gif"/><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1847B-E96B-154C-9E50-AF140737EC2F}"/>
              </a:ext>
            </a:extLst>
          </p:cNvPr>
          <p:cNvSpPr>
            <a:spLocks noGrp="1"/>
          </p:cNvSpPr>
          <p:nvPr>
            <p:ph type="ctrTitle"/>
          </p:nvPr>
        </p:nvSpPr>
        <p:spPr>
          <a:xfrm>
            <a:off x="2013823" y="2920650"/>
            <a:ext cx="8676222" cy="1016700"/>
          </a:xfrm>
        </p:spPr>
        <p:txBody>
          <a:bodyPr>
            <a:normAutofit fontScale="90000"/>
          </a:bodyPr>
          <a:lstStyle/>
          <a:p>
            <a:r>
              <a:rPr lang="en-DE" sz="3600" dirty="0"/>
              <a:t>Francesco Pupillo,</a:t>
            </a:r>
            <a:br>
              <a:rPr lang="en-DE" sz="3600" dirty="0"/>
            </a:br>
            <a:r>
              <a:rPr lang="en-DE" sz="3600" dirty="0"/>
              <a:t>Goethe University Frankfurt</a:t>
            </a:r>
          </a:p>
        </p:txBody>
      </p:sp>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2013823" y="1261063"/>
            <a:ext cx="8676222" cy="1016700"/>
          </a:xfrm>
          <a:prstGeom prst="rect">
            <a:avLst/>
          </a:prstGeom>
          <a:ln w="38100">
            <a:solidFill>
              <a:srgbClr val="C00000"/>
            </a:solidFill>
          </a:ln>
        </p:spPr>
        <p:txBody>
          <a:bodyPr vert="horz" lIns="91440" tIns="45720" rIns="91440" bIns="45720" rtlCol="0" anchor="b">
            <a:normAutofit fontScale="9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REINFORCEMENT LEARNING</a:t>
            </a:r>
          </a:p>
        </p:txBody>
      </p:sp>
      <p:sp>
        <p:nvSpPr>
          <p:cNvPr id="12" name="Rectangle 11">
            <a:extLst>
              <a:ext uri="{FF2B5EF4-FFF2-40B4-BE49-F238E27FC236}">
                <a16:creationId xmlns:a16="http://schemas.microsoft.com/office/drawing/2014/main" id="{8449879D-1243-52FD-5CFD-D3D53B45F67B}"/>
              </a:ext>
            </a:extLst>
          </p:cNvPr>
          <p:cNvSpPr/>
          <p:nvPr/>
        </p:nvSpPr>
        <p:spPr>
          <a:xfrm>
            <a:off x="963828" y="4361935"/>
            <a:ext cx="1445120" cy="101670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sz="8000" dirty="0">
                <a:solidFill>
                  <a:schemeClr val="tx1">
                    <a:lumMod val="95000"/>
                    <a:lumOff val="5000"/>
                  </a:schemeClr>
                </a:solidFill>
              </a:rPr>
              <a:t>𝛿</a:t>
            </a:r>
            <a:endParaRPr lang="en-DE" sz="8000" dirty="0"/>
          </a:p>
        </p:txBody>
      </p:sp>
    </p:spTree>
    <p:extLst>
      <p:ext uri="{BB962C8B-B14F-4D97-AF65-F5344CB8AC3E}">
        <p14:creationId xmlns:p14="http://schemas.microsoft.com/office/powerpoint/2010/main" val="1469904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Reinforcement Learning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3693319"/>
          </a:xfrm>
          <a:prstGeom prst="rect">
            <a:avLst/>
          </a:prstGeom>
          <a:noFill/>
        </p:spPr>
        <p:txBody>
          <a:bodyPr wrap="square" rtlCol="0">
            <a:spAutoFit/>
          </a:bodyPr>
          <a:lstStyle/>
          <a:p>
            <a:r>
              <a:rPr lang="en-DE" dirty="0"/>
              <a:t>Different types of reinforcement learning can be distinguished depending on whether they include </a:t>
            </a:r>
            <a:r>
              <a:rPr lang="en-DE" b="1" dirty="0"/>
              <a:t>Actions </a:t>
            </a:r>
            <a:r>
              <a:rPr lang="en-DE" dirty="0"/>
              <a:t> and </a:t>
            </a:r>
            <a:r>
              <a:rPr lang="en-DE" b="1" dirty="0"/>
              <a:t>States</a:t>
            </a:r>
          </a:p>
          <a:p>
            <a:endParaRPr lang="en-DE" b="1" dirty="0"/>
          </a:p>
          <a:p>
            <a:r>
              <a:rPr lang="en-DE" b="1" dirty="0"/>
              <a:t>Models that assume no state in the environment</a:t>
            </a:r>
          </a:p>
          <a:p>
            <a:endParaRPr lang="en-DE" b="1" dirty="0"/>
          </a:p>
          <a:p>
            <a:r>
              <a:rPr lang="en-DE" b="1" dirty="0"/>
              <a:t>No action: </a:t>
            </a:r>
            <a:r>
              <a:rPr lang="en-DE" dirty="0"/>
              <a:t>Pavlovian conditioning</a:t>
            </a:r>
          </a:p>
          <a:p>
            <a:r>
              <a:rPr lang="en-DE" b="1" dirty="0"/>
              <a:t>Action: </a:t>
            </a:r>
            <a:r>
              <a:rPr lang="en-DE" dirty="0"/>
              <a:t>Bandit task, instrumental conditioning, reversal learning</a:t>
            </a:r>
          </a:p>
          <a:p>
            <a:endParaRPr lang="en-DE" dirty="0"/>
          </a:p>
          <a:p>
            <a:r>
              <a:rPr lang="en-DE" b="1" dirty="0"/>
              <a:t>Models that assume states in the environment				Not covered in this workshop!</a:t>
            </a:r>
          </a:p>
          <a:p>
            <a:r>
              <a:rPr lang="en-DE" dirty="0"/>
              <a:t>e.</a:t>
            </a:r>
            <a:r>
              <a:rPr lang="en-GB" dirty="0"/>
              <a:t>g,</a:t>
            </a:r>
            <a:r>
              <a:rPr lang="en-DE" dirty="0"/>
              <a:t> Hidden Markov Models</a:t>
            </a:r>
          </a:p>
          <a:p>
            <a:endParaRPr lang="en-DE" dirty="0"/>
          </a:p>
          <a:p>
            <a:endParaRPr lang="en-DE" dirty="0"/>
          </a:p>
          <a:p>
            <a:endParaRPr lang="en-DE" dirty="0"/>
          </a:p>
        </p:txBody>
      </p:sp>
      <p:cxnSp>
        <p:nvCxnSpPr>
          <p:cNvPr id="5" name="Straight Arrow Connector 4">
            <a:extLst>
              <a:ext uri="{FF2B5EF4-FFF2-40B4-BE49-F238E27FC236}">
                <a16:creationId xmlns:a16="http://schemas.microsoft.com/office/drawing/2014/main" id="{411BD9BD-F175-7699-6626-47AEA4036E9C}"/>
              </a:ext>
            </a:extLst>
          </p:cNvPr>
          <p:cNvCxnSpPr/>
          <p:nvPr/>
        </p:nvCxnSpPr>
        <p:spPr>
          <a:xfrm>
            <a:off x="4987446" y="3742150"/>
            <a:ext cx="22171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5058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No action: Pavlovian conditioning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2585323"/>
          </a:xfrm>
          <a:prstGeom prst="rect">
            <a:avLst/>
          </a:prstGeom>
          <a:noFill/>
        </p:spPr>
        <p:txBody>
          <a:bodyPr wrap="square" rtlCol="0">
            <a:spAutoFit/>
          </a:bodyPr>
          <a:lstStyle/>
          <a:p>
            <a:r>
              <a:rPr lang="en-DE" dirty="0"/>
              <a:t>Stimulus – stimulus association</a:t>
            </a:r>
          </a:p>
          <a:p>
            <a:endParaRPr lang="en-DE" dirty="0"/>
          </a:p>
          <a:p>
            <a:r>
              <a:rPr lang="en-DE" dirty="0"/>
              <a:t>e.g. associating a tone 	   (CS) to food	        (US)</a:t>
            </a:r>
          </a:p>
          <a:p>
            <a:endParaRPr lang="en-DE" dirty="0"/>
          </a:p>
          <a:p>
            <a:r>
              <a:rPr lang="en-DE" dirty="0"/>
              <a:t>The food is delivered independently of what the agent is doing</a:t>
            </a:r>
          </a:p>
          <a:p>
            <a:endParaRPr lang="en-DE" dirty="0"/>
          </a:p>
          <a:p>
            <a:r>
              <a:rPr lang="en-DE" dirty="0"/>
              <a:t>The agend responds to expectations formed during learning through a conditioned response (e.g., salivation),</a:t>
            </a:r>
          </a:p>
          <a:p>
            <a:r>
              <a:rPr lang="en-GB" dirty="0"/>
              <a:t>A</a:t>
            </a:r>
            <a:r>
              <a:rPr lang="en-DE" dirty="0"/>
              <a:t>nd increasing the expectations of food</a:t>
            </a:r>
          </a:p>
          <a:p>
            <a:endParaRPr lang="en-DE" dirty="0"/>
          </a:p>
        </p:txBody>
      </p:sp>
      <p:pic>
        <p:nvPicPr>
          <p:cNvPr id="8" name="Picture 7">
            <a:extLst>
              <a:ext uri="{FF2B5EF4-FFF2-40B4-BE49-F238E27FC236}">
                <a16:creationId xmlns:a16="http://schemas.microsoft.com/office/drawing/2014/main" id="{17A1FDF6-2EC5-37C8-8D23-61B0AD6F6123}"/>
              </a:ext>
            </a:extLst>
          </p:cNvPr>
          <p:cNvPicPr>
            <a:picLocks noChangeAspect="1"/>
          </p:cNvPicPr>
          <p:nvPr/>
        </p:nvPicPr>
        <p:blipFill>
          <a:blip r:embed="rId3">
            <a:lum/>
            <a:alphaModFix/>
          </a:blip>
          <a:srcRect/>
          <a:stretch>
            <a:fillRect/>
          </a:stretch>
        </p:blipFill>
        <p:spPr>
          <a:xfrm>
            <a:off x="2472119" y="1782175"/>
            <a:ext cx="705017" cy="647874"/>
          </a:xfrm>
          <a:prstGeom prst="rect">
            <a:avLst/>
          </a:prstGeom>
          <a:noFill/>
          <a:ln>
            <a:noFill/>
          </a:ln>
        </p:spPr>
      </p:pic>
      <p:pic>
        <p:nvPicPr>
          <p:cNvPr id="10" name="Picture 9" descr="A bowl of spaghetti&#10;&#10;Description automatically generated with medium confidence">
            <a:extLst>
              <a:ext uri="{FF2B5EF4-FFF2-40B4-BE49-F238E27FC236}">
                <a16:creationId xmlns:a16="http://schemas.microsoft.com/office/drawing/2014/main" id="{9BFAF9E8-463A-D88A-6A2A-48F9C078C84D}"/>
              </a:ext>
            </a:extLst>
          </p:cNvPr>
          <p:cNvPicPr>
            <a:picLocks noChangeAspect="1"/>
          </p:cNvPicPr>
          <p:nvPr/>
        </p:nvPicPr>
        <p:blipFill>
          <a:blip r:embed="rId4"/>
          <a:stretch>
            <a:fillRect/>
          </a:stretch>
        </p:blipFill>
        <p:spPr>
          <a:xfrm>
            <a:off x="4412366" y="1838065"/>
            <a:ext cx="849588" cy="551034"/>
          </a:xfrm>
          <a:prstGeom prst="rect">
            <a:avLst/>
          </a:prstGeom>
        </p:spPr>
      </p:pic>
    </p:spTree>
    <p:extLst>
      <p:ext uri="{BB962C8B-B14F-4D97-AF65-F5344CB8AC3E}">
        <p14:creationId xmlns:p14="http://schemas.microsoft.com/office/powerpoint/2010/main" val="3700276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923330"/>
          </a:xfrm>
          <a:prstGeom prst="rect">
            <a:avLst/>
          </a:prstGeom>
          <a:noFill/>
        </p:spPr>
        <p:txBody>
          <a:bodyPr wrap="square" rtlCol="0">
            <a:spAutoFit/>
          </a:bodyPr>
          <a:lstStyle/>
          <a:p>
            <a:r>
              <a:rPr lang="en-DE" dirty="0"/>
              <a:t>It started as a simple model of how US expectations were learned </a:t>
            </a:r>
          </a:p>
          <a:p>
            <a:endParaRPr lang="en-DE" dirty="0"/>
          </a:p>
          <a:p>
            <a:r>
              <a:rPr lang="en-DE" dirty="0"/>
              <a:t>It was developed to explain many phenomena</a:t>
            </a:r>
          </a:p>
        </p:txBody>
      </p:sp>
      <p:sp>
        <p:nvSpPr>
          <p:cNvPr id="10" name="TextBox 9">
            <a:extLst>
              <a:ext uri="{FF2B5EF4-FFF2-40B4-BE49-F238E27FC236}">
                <a16:creationId xmlns:a16="http://schemas.microsoft.com/office/drawing/2014/main" id="{36F7311B-28E9-5423-343B-32F61539AD6A}"/>
              </a:ext>
            </a:extLst>
          </p:cNvPr>
          <p:cNvSpPr txBox="1"/>
          <p:nvPr/>
        </p:nvSpPr>
        <p:spPr>
          <a:xfrm>
            <a:off x="4572073" y="2493427"/>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graphicFrame>
        <p:nvGraphicFramePr>
          <p:cNvPr id="3" name="Object 2">
            <a:extLst>
              <a:ext uri="{FF2B5EF4-FFF2-40B4-BE49-F238E27FC236}">
                <a16:creationId xmlns:a16="http://schemas.microsoft.com/office/drawing/2014/main" id="{50689337-7A27-30E5-1B16-54B6C266C9CE}"/>
              </a:ext>
            </a:extLst>
          </p:cNvPr>
          <p:cNvGraphicFramePr>
            <a:graphicFrameLocks noChangeAspect="1"/>
          </p:cNvGraphicFramePr>
          <p:nvPr>
            <p:extLst>
              <p:ext uri="{D42A27DB-BD31-4B8C-83A1-F6EECF244321}">
                <p14:modId xmlns:p14="http://schemas.microsoft.com/office/powerpoint/2010/main" val="1375559186"/>
              </p:ext>
            </p:extLst>
          </p:nvPr>
        </p:nvGraphicFramePr>
        <p:xfrm>
          <a:off x="1524000" y="3332163"/>
          <a:ext cx="9144000" cy="190500"/>
        </p:xfrm>
        <a:graphic>
          <a:graphicData uri="http://schemas.openxmlformats.org/presentationml/2006/ole">
            <mc:AlternateContent xmlns:mc="http://schemas.openxmlformats.org/markup-compatibility/2006">
              <mc:Choice xmlns:v="urn:schemas-microsoft-com:vml" Requires="v">
                <p:oleObj name="Document" r:id="rId3" imgW="9144000" imgH="190500" progId="Word.Document.8">
                  <p:embed/>
                </p:oleObj>
              </mc:Choice>
              <mc:Fallback>
                <p:oleObj name="Document" r:id="rId3" imgW="9144000" imgH="190500" progId="Word.Document.8">
                  <p:embed/>
                  <p:pic>
                    <p:nvPicPr>
                      <p:cNvPr id="0" name=""/>
                      <p:cNvPicPr/>
                      <p:nvPr/>
                    </p:nvPicPr>
                    <p:blipFill>
                      <a:blip r:embed="rId4"/>
                      <a:stretch>
                        <a:fillRect/>
                      </a:stretch>
                    </p:blipFill>
                    <p:spPr>
                      <a:xfrm>
                        <a:off x="1524000" y="3332163"/>
                        <a:ext cx="9144000" cy="190500"/>
                      </a:xfrm>
                      <a:prstGeom prst="rect">
                        <a:avLst/>
                      </a:prstGeom>
                    </p:spPr>
                  </p:pic>
                </p:oleObj>
              </mc:Fallback>
            </mc:AlternateContent>
          </a:graphicData>
        </a:graphic>
      </p:graphicFrame>
      <p:cxnSp>
        <p:nvCxnSpPr>
          <p:cNvPr id="12" name="Straight Arrow Connector 11">
            <a:extLst>
              <a:ext uri="{FF2B5EF4-FFF2-40B4-BE49-F238E27FC236}">
                <a16:creationId xmlns:a16="http://schemas.microsoft.com/office/drawing/2014/main" id="{3EFC1A84-5789-65C9-A56E-ED87C5913994}"/>
              </a:ext>
            </a:extLst>
          </p:cNvPr>
          <p:cNvCxnSpPr>
            <a:cxnSpLocks/>
          </p:cNvCxnSpPr>
          <p:nvPr/>
        </p:nvCxnSpPr>
        <p:spPr>
          <a:xfrm flipH="1">
            <a:off x="3993687" y="2955092"/>
            <a:ext cx="891464" cy="7150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79BFFB15-3831-1C12-CD42-CA242556C822}"/>
              </a:ext>
            </a:extLst>
          </p:cNvPr>
          <p:cNvSpPr txBox="1"/>
          <p:nvPr/>
        </p:nvSpPr>
        <p:spPr>
          <a:xfrm>
            <a:off x="2484300" y="3806432"/>
            <a:ext cx="3018773" cy="923330"/>
          </a:xfrm>
          <a:prstGeom prst="rect">
            <a:avLst/>
          </a:prstGeom>
          <a:solidFill>
            <a:schemeClr val="accent4">
              <a:lumMod val="40000"/>
              <a:lumOff val="60000"/>
            </a:schemeClr>
          </a:solidFill>
        </p:spPr>
        <p:txBody>
          <a:bodyPr wrap="square" rtlCol="0">
            <a:spAutoFit/>
          </a:bodyPr>
          <a:lstStyle/>
          <a:p>
            <a:r>
              <a:rPr lang="en-DE" dirty="0"/>
              <a:t>Expected value:</a:t>
            </a:r>
          </a:p>
          <a:p>
            <a:r>
              <a:rPr lang="en-DE" dirty="0"/>
              <a:t>How strongly CS is predictive of US</a:t>
            </a:r>
          </a:p>
        </p:txBody>
      </p:sp>
      <p:cxnSp>
        <p:nvCxnSpPr>
          <p:cNvPr id="15" name="Straight Arrow Connector 14">
            <a:extLst>
              <a:ext uri="{FF2B5EF4-FFF2-40B4-BE49-F238E27FC236}">
                <a16:creationId xmlns:a16="http://schemas.microsoft.com/office/drawing/2014/main" id="{7C817411-06F7-93BF-4DB9-8D292C19EE0F}"/>
              </a:ext>
            </a:extLst>
          </p:cNvPr>
          <p:cNvCxnSpPr>
            <a:cxnSpLocks/>
          </p:cNvCxnSpPr>
          <p:nvPr/>
        </p:nvCxnSpPr>
        <p:spPr>
          <a:xfrm>
            <a:off x="5982236" y="3093468"/>
            <a:ext cx="0" cy="20532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E36F10CC-406C-D53D-8683-1A3C676660D7}"/>
              </a:ext>
            </a:extLst>
          </p:cNvPr>
          <p:cNvSpPr txBox="1"/>
          <p:nvPr/>
        </p:nvSpPr>
        <p:spPr>
          <a:xfrm>
            <a:off x="4385167" y="5237169"/>
            <a:ext cx="3018773" cy="1200329"/>
          </a:xfrm>
          <a:prstGeom prst="rect">
            <a:avLst/>
          </a:prstGeom>
          <a:solidFill>
            <a:srgbClr val="0070C0">
              <a:alpha val="59702"/>
            </a:srgbClr>
          </a:solidFill>
        </p:spPr>
        <p:txBody>
          <a:bodyPr wrap="square" rtlCol="0">
            <a:spAutoFit/>
          </a:bodyPr>
          <a:lstStyle/>
          <a:p>
            <a:r>
              <a:rPr lang="en-DE" dirty="0"/>
              <a:t>Learning rate:</a:t>
            </a:r>
          </a:p>
          <a:p>
            <a:r>
              <a:rPr lang="en-DE" dirty="0"/>
              <a:t>To what extend the current observation is used to update the expected value</a:t>
            </a:r>
          </a:p>
        </p:txBody>
      </p:sp>
      <p:sp>
        <p:nvSpPr>
          <p:cNvPr id="18" name="Rounded Rectangle 17">
            <a:extLst>
              <a:ext uri="{FF2B5EF4-FFF2-40B4-BE49-F238E27FC236}">
                <a16:creationId xmlns:a16="http://schemas.microsoft.com/office/drawing/2014/main" id="{DD0FD3BD-EA1D-F43A-4751-8D08DFC45B2B}"/>
              </a:ext>
            </a:extLst>
          </p:cNvPr>
          <p:cNvSpPr/>
          <p:nvPr/>
        </p:nvSpPr>
        <p:spPr>
          <a:xfrm>
            <a:off x="4572073" y="2556296"/>
            <a:ext cx="613702"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9" name="Rounded Rectangle 18">
            <a:extLst>
              <a:ext uri="{FF2B5EF4-FFF2-40B4-BE49-F238E27FC236}">
                <a16:creationId xmlns:a16="http://schemas.microsoft.com/office/drawing/2014/main" id="{EB57B185-5DEB-2A8D-FD79-837BC8D153A5}"/>
              </a:ext>
            </a:extLst>
          </p:cNvPr>
          <p:cNvSpPr/>
          <p:nvPr/>
        </p:nvSpPr>
        <p:spPr>
          <a:xfrm>
            <a:off x="5280851" y="2556296"/>
            <a:ext cx="380913"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ounded Rectangle 20">
            <a:extLst>
              <a:ext uri="{FF2B5EF4-FFF2-40B4-BE49-F238E27FC236}">
                <a16:creationId xmlns:a16="http://schemas.microsoft.com/office/drawing/2014/main" id="{1F7A7EA3-4D31-B80E-F730-9B93DF8C2D01}"/>
              </a:ext>
            </a:extLst>
          </p:cNvPr>
          <p:cNvSpPr/>
          <p:nvPr/>
        </p:nvSpPr>
        <p:spPr>
          <a:xfrm>
            <a:off x="5848951" y="2556296"/>
            <a:ext cx="247050" cy="398796"/>
          </a:xfrm>
          <a:prstGeom prst="roundRect">
            <a:avLst/>
          </a:prstGeom>
          <a:solidFill>
            <a:srgbClr val="0070C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 name="Rounded Rectangle 21">
            <a:extLst>
              <a:ext uri="{FF2B5EF4-FFF2-40B4-BE49-F238E27FC236}">
                <a16:creationId xmlns:a16="http://schemas.microsoft.com/office/drawing/2014/main" id="{F555DED5-06A9-6285-DC6B-31C8FCB9862D}"/>
              </a:ext>
            </a:extLst>
          </p:cNvPr>
          <p:cNvSpPr/>
          <p:nvPr/>
        </p:nvSpPr>
        <p:spPr>
          <a:xfrm>
            <a:off x="6238831" y="2556296"/>
            <a:ext cx="813322" cy="398796"/>
          </a:xfrm>
          <a:prstGeom prst="roundRect">
            <a:avLst/>
          </a:prstGeom>
          <a:solidFill>
            <a:srgbClr val="C00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23" name="Straight Arrow Connector 22">
            <a:extLst>
              <a:ext uri="{FF2B5EF4-FFF2-40B4-BE49-F238E27FC236}">
                <a16:creationId xmlns:a16="http://schemas.microsoft.com/office/drawing/2014/main" id="{D87121BD-A151-7E4E-A6EA-1B9E4BAAF74C}"/>
              </a:ext>
            </a:extLst>
          </p:cNvPr>
          <p:cNvCxnSpPr>
            <a:cxnSpLocks/>
          </p:cNvCxnSpPr>
          <p:nvPr/>
        </p:nvCxnSpPr>
        <p:spPr>
          <a:xfrm>
            <a:off x="6564196" y="2968447"/>
            <a:ext cx="1051629" cy="7016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7495BDE7-815C-DC1F-667A-0B02910DC0B0}"/>
              </a:ext>
            </a:extLst>
          </p:cNvPr>
          <p:cNvSpPr txBox="1"/>
          <p:nvPr/>
        </p:nvSpPr>
        <p:spPr>
          <a:xfrm>
            <a:off x="7090010" y="3806432"/>
            <a:ext cx="3018773" cy="1200329"/>
          </a:xfrm>
          <a:prstGeom prst="rect">
            <a:avLst/>
          </a:prstGeom>
          <a:solidFill>
            <a:srgbClr val="C00000">
              <a:alpha val="30000"/>
            </a:srgbClr>
          </a:solidFill>
        </p:spPr>
        <p:txBody>
          <a:bodyPr wrap="square" rtlCol="0">
            <a:spAutoFit/>
          </a:bodyPr>
          <a:lstStyle/>
          <a:p>
            <a:r>
              <a:rPr lang="en-DE" dirty="0"/>
              <a:t>Prediction error:</a:t>
            </a:r>
          </a:p>
          <a:p>
            <a:r>
              <a:rPr lang="en-DE" dirty="0"/>
              <a:t>Difference between the current expected value and the observation </a:t>
            </a:r>
          </a:p>
        </p:txBody>
      </p:sp>
    </p:spTree>
    <p:extLst>
      <p:ext uri="{BB962C8B-B14F-4D97-AF65-F5344CB8AC3E}">
        <p14:creationId xmlns:p14="http://schemas.microsoft.com/office/powerpoint/2010/main" val="2130444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7" grpId="0" animBg="1"/>
      <p:bldP spid="18" grpId="0" animBg="1"/>
      <p:bldP spid="19" grpId="0" animBg="1"/>
      <p:bldP spid="21" grpId="0" animBg="1"/>
      <p:bldP spid="22" grpId="0" animBg="1"/>
      <p:bldP spid="2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63045" y="1637296"/>
            <a:ext cx="10509337" cy="923330"/>
          </a:xfrm>
          <a:prstGeom prst="rect">
            <a:avLst/>
          </a:prstGeom>
          <a:noFill/>
        </p:spPr>
        <p:txBody>
          <a:bodyPr wrap="square" rtlCol="0">
            <a:spAutoFit/>
          </a:bodyPr>
          <a:lstStyle/>
          <a:p>
            <a:r>
              <a:rPr lang="en-DE" dirty="0"/>
              <a:t>Question: what is the main implication of this model?</a:t>
            </a:r>
          </a:p>
          <a:p>
            <a:r>
              <a:rPr lang="en-GB" dirty="0"/>
              <a:t>W</a:t>
            </a:r>
            <a:r>
              <a:rPr lang="en-DE" dirty="0"/>
              <a:t>hen does learning occurs and when it does not?</a:t>
            </a:r>
          </a:p>
          <a:p>
            <a:endParaRPr lang="en-DE" dirty="0"/>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3" name="TextBox 2">
            <a:extLst>
              <a:ext uri="{FF2B5EF4-FFF2-40B4-BE49-F238E27FC236}">
                <a16:creationId xmlns:a16="http://schemas.microsoft.com/office/drawing/2014/main" id="{AAF8A123-334A-48E4-59AE-69263D3301F2}"/>
              </a:ext>
            </a:extLst>
          </p:cNvPr>
          <p:cNvSpPr txBox="1"/>
          <p:nvPr/>
        </p:nvSpPr>
        <p:spPr>
          <a:xfrm>
            <a:off x="1323474" y="3296653"/>
            <a:ext cx="5690937" cy="369332"/>
          </a:xfrm>
          <a:prstGeom prst="rect">
            <a:avLst/>
          </a:prstGeom>
          <a:noFill/>
        </p:spPr>
        <p:txBody>
          <a:bodyPr wrap="square" rtlCol="0">
            <a:spAutoFit/>
          </a:bodyPr>
          <a:lstStyle/>
          <a:p>
            <a:r>
              <a:rPr lang="en-DE" dirty="0"/>
              <a:t>Now Simulate it! </a:t>
            </a:r>
          </a:p>
        </p:txBody>
      </p:sp>
      <p:sp>
        <p:nvSpPr>
          <p:cNvPr id="4" name="Rectangle 3">
            <a:extLst>
              <a:ext uri="{FF2B5EF4-FFF2-40B4-BE49-F238E27FC236}">
                <a16:creationId xmlns:a16="http://schemas.microsoft.com/office/drawing/2014/main" id="{100711C9-4BD2-A614-B453-581DEF9254B9}"/>
              </a:ext>
            </a:extLst>
          </p:cNvPr>
          <p:cNvSpPr/>
          <p:nvPr/>
        </p:nvSpPr>
        <p:spPr>
          <a:xfrm>
            <a:off x="1828800" y="3958389"/>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14505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9" name="TextBox 8">
            <a:extLst>
              <a:ext uri="{FF2B5EF4-FFF2-40B4-BE49-F238E27FC236}">
                <a16:creationId xmlns:a16="http://schemas.microsoft.com/office/drawing/2014/main" id="{330C9132-6EAD-FB84-C16E-14F5F31FBE98}"/>
              </a:ext>
            </a:extLst>
          </p:cNvPr>
          <p:cNvSpPr txBox="1"/>
          <p:nvPr/>
        </p:nvSpPr>
        <p:spPr>
          <a:xfrm>
            <a:off x="17267" y="1246197"/>
            <a:ext cx="5690937" cy="369332"/>
          </a:xfrm>
          <a:prstGeom prst="rect">
            <a:avLst/>
          </a:prstGeom>
          <a:noFill/>
        </p:spPr>
        <p:txBody>
          <a:bodyPr wrap="square" rtlCol="0">
            <a:spAutoFit/>
          </a:bodyPr>
          <a:lstStyle/>
          <a:p>
            <a:r>
              <a:rPr lang="en-DE" dirty="0"/>
              <a:t>Check what happens if we add probabilistic reward </a:t>
            </a:r>
          </a:p>
        </p:txBody>
      </p:sp>
      <p:sp>
        <p:nvSpPr>
          <p:cNvPr id="8" name="TextBox 7">
            <a:extLst>
              <a:ext uri="{FF2B5EF4-FFF2-40B4-BE49-F238E27FC236}">
                <a16:creationId xmlns:a16="http://schemas.microsoft.com/office/drawing/2014/main" id="{9D8784D5-0E16-C74B-93A8-ED968FB0B5D1}"/>
              </a:ext>
            </a:extLst>
          </p:cNvPr>
          <p:cNvSpPr txBox="1"/>
          <p:nvPr/>
        </p:nvSpPr>
        <p:spPr>
          <a:xfrm>
            <a:off x="193895" y="2512103"/>
            <a:ext cx="5690937" cy="369332"/>
          </a:xfrm>
          <a:prstGeom prst="rect">
            <a:avLst/>
          </a:prstGeom>
          <a:noFill/>
        </p:spPr>
        <p:txBody>
          <a:bodyPr wrap="square" rtlCol="0">
            <a:spAutoFit/>
          </a:bodyPr>
          <a:lstStyle/>
          <a:p>
            <a:r>
              <a:rPr lang="en-DE" dirty="0"/>
              <a:t>Simulate it with different learning rates</a:t>
            </a:r>
          </a:p>
        </p:txBody>
      </p:sp>
      <p:sp>
        <p:nvSpPr>
          <p:cNvPr id="11" name="Rectangle 10">
            <a:extLst>
              <a:ext uri="{FF2B5EF4-FFF2-40B4-BE49-F238E27FC236}">
                <a16:creationId xmlns:a16="http://schemas.microsoft.com/office/drawing/2014/main" id="{FF017342-7C84-CA7E-67B9-24E6F6632E3C}"/>
              </a:ext>
            </a:extLst>
          </p:cNvPr>
          <p:cNvSpPr/>
          <p:nvPr/>
        </p:nvSpPr>
        <p:spPr>
          <a:xfrm>
            <a:off x="508627" y="300962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195106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D3FDE6D5-2EE2-E4D5-82E0-F9C265E034B9}"/>
              </a:ext>
            </a:extLst>
          </p:cNvPr>
          <p:cNvSpPr txBox="1"/>
          <p:nvPr/>
        </p:nvSpPr>
        <p:spPr>
          <a:xfrm>
            <a:off x="378373" y="1364963"/>
            <a:ext cx="4903076" cy="2031325"/>
          </a:xfrm>
          <a:prstGeom prst="rect">
            <a:avLst/>
          </a:prstGeom>
          <a:noFill/>
        </p:spPr>
        <p:txBody>
          <a:bodyPr wrap="square" rtlCol="0">
            <a:spAutoFit/>
          </a:bodyPr>
          <a:lstStyle/>
          <a:p>
            <a:r>
              <a:rPr lang="en-DE" dirty="0"/>
              <a:t>Besides explaining several aspects related to classical conditioning, a slightly modified Rescorla-Wagner model, the Temporal Difference model, was used to derive prediction error which explained </a:t>
            </a:r>
          </a:p>
          <a:p>
            <a:r>
              <a:rPr lang="en-GB" dirty="0"/>
              <a:t>F</a:t>
            </a:r>
            <a:r>
              <a:rPr lang="en-DE" dirty="0"/>
              <a:t>iring of dopaminergic neurons in the midbrain (</a:t>
            </a:r>
            <a:r>
              <a:rPr lang="en-GB" dirty="0"/>
              <a:t>﻿Schultz, W. et al. (1997), </a:t>
            </a:r>
            <a:r>
              <a:rPr lang="en-GB" i="1" dirty="0"/>
              <a:t>Science</a:t>
            </a:r>
            <a:r>
              <a:rPr lang="en-GB" dirty="0"/>
              <a:t>)</a:t>
            </a:r>
            <a:endParaRPr lang="en-DE" dirty="0"/>
          </a:p>
        </p:txBody>
      </p:sp>
      <p:pic>
        <p:nvPicPr>
          <p:cNvPr id="13" name="Picture 12" descr="Diagram&#10;&#10;Description automatically generated">
            <a:extLst>
              <a:ext uri="{FF2B5EF4-FFF2-40B4-BE49-F238E27FC236}">
                <a16:creationId xmlns:a16="http://schemas.microsoft.com/office/drawing/2014/main" id="{33690479-A441-4755-4E37-D1FB6C24773F}"/>
              </a:ext>
            </a:extLst>
          </p:cNvPr>
          <p:cNvPicPr>
            <a:picLocks noChangeAspect="1"/>
          </p:cNvPicPr>
          <p:nvPr/>
        </p:nvPicPr>
        <p:blipFill>
          <a:blip r:embed="rId3"/>
          <a:stretch>
            <a:fillRect/>
          </a:stretch>
        </p:blipFill>
        <p:spPr>
          <a:xfrm>
            <a:off x="6373648" y="977463"/>
            <a:ext cx="4521200" cy="5473700"/>
          </a:xfrm>
          <a:prstGeom prst="rect">
            <a:avLst/>
          </a:prstGeom>
        </p:spPr>
      </p:pic>
    </p:spTree>
    <p:extLst>
      <p:ext uri="{BB962C8B-B14F-4D97-AF65-F5344CB8AC3E}">
        <p14:creationId xmlns:p14="http://schemas.microsoft.com/office/powerpoint/2010/main" val="2710047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3" name="TextBox 2">
            <a:extLst>
              <a:ext uri="{FF2B5EF4-FFF2-40B4-BE49-F238E27FC236}">
                <a16:creationId xmlns:a16="http://schemas.microsoft.com/office/drawing/2014/main" id="{AAF8A123-334A-48E4-59AE-69263D3301F2}"/>
              </a:ext>
            </a:extLst>
          </p:cNvPr>
          <p:cNvSpPr txBox="1"/>
          <p:nvPr/>
        </p:nvSpPr>
        <p:spPr>
          <a:xfrm>
            <a:off x="156825" y="979865"/>
            <a:ext cx="10831741" cy="646331"/>
          </a:xfrm>
          <a:prstGeom prst="rect">
            <a:avLst/>
          </a:prstGeom>
          <a:noFill/>
        </p:spPr>
        <p:txBody>
          <a:bodyPr wrap="square" rtlCol="0">
            <a:spAutoFit/>
          </a:bodyPr>
          <a:lstStyle/>
          <a:p>
            <a:r>
              <a:rPr lang="en-DE" dirty="0"/>
              <a:t>In instrumental learning, the agent interacts with the  environment to learn how to make the best decisions,</a:t>
            </a:r>
          </a:p>
          <a:p>
            <a:r>
              <a:rPr lang="en-DE" dirty="0"/>
              <a:t>i.e. the ones that maximize the rewards</a:t>
            </a:r>
          </a:p>
        </p:txBody>
      </p:sp>
      <p:pic>
        <p:nvPicPr>
          <p:cNvPr id="11" name="Picture 10" descr="Timeline&#10;&#10;Description automatically generated">
            <a:extLst>
              <a:ext uri="{FF2B5EF4-FFF2-40B4-BE49-F238E27FC236}">
                <a16:creationId xmlns:a16="http://schemas.microsoft.com/office/drawing/2014/main" id="{8CB02363-DC20-37A8-3302-BDEE7E5930F4}"/>
              </a:ext>
            </a:extLst>
          </p:cNvPr>
          <p:cNvPicPr>
            <a:picLocks noChangeAspect="1"/>
          </p:cNvPicPr>
          <p:nvPr/>
        </p:nvPicPr>
        <p:blipFill>
          <a:blip r:embed="rId3"/>
          <a:stretch>
            <a:fillRect/>
          </a:stretch>
        </p:blipFill>
        <p:spPr>
          <a:xfrm>
            <a:off x="6096000" y="1404139"/>
            <a:ext cx="5756405" cy="2231827"/>
          </a:xfrm>
          <a:prstGeom prst="rect">
            <a:avLst/>
          </a:prstGeom>
        </p:spPr>
      </p:pic>
      <p:sp>
        <p:nvSpPr>
          <p:cNvPr id="12" name="TextBox 11">
            <a:extLst>
              <a:ext uri="{FF2B5EF4-FFF2-40B4-BE49-F238E27FC236}">
                <a16:creationId xmlns:a16="http://schemas.microsoft.com/office/drawing/2014/main" id="{4055AC7D-C312-8B5D-6489-50464FA299FE}"/>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pic>
        <p:nvPicPr>
          <p:cNvPr id="5" name="Picture 4" descr="A picture containing icon&#10;&#10;Description automatically generated">
            <a:extLst>
              <a:ext uri="{FF2B5EF4-FFF2-40B4-BE49-F238E27FC236}">
                <a16:creationId xmlns:a16="http://schemas.microsoft.com/office/drawing/2014/main" id="{682A9D98-0A90-A6B6-3881-411F29A31A1C}"/>
              </a:ext>
            </a:extLst>
          </p:cNvPr>
          <p:cNvPicPr>
            <a:picLocks noChangeAspect="1"/>
          </p:cNvPicPr>
          <p:nvPr/>
        </p:nvPicPr>
        <p:blipFill>
          <a:blip r:embed="rId4"/>
          <a:stretch>
            <a:fillRect/>
          </a:stretch>
        </p:blipFill>
        <p:spPr>
          <a:xfrm>
            <a:off x="1287926" y="3959740"/>
            <a:ext cx="1866900" cy="2362200"/>
          </a:xfrm>
          <a:prstGeom prst="rect">
            <a:avLst/>
          </a:prstGeom>
          <a:ln w="111125">
            <a:solidFill>
              <a:srgbClr val="FF0000"/>
            </a:solidFill>
          </a:ln>
        </p:spPr>
      </p:pic>
      <p:pic>
        <p:nvPicPr>
          <p:cNvPr id="13" name="Picture 12" descr="A picture containing icon&#10;&#10;Description automatically generated">
            <a:extLst>
              <a:ext uri="{FF2B5EF4-FFF2-40B4-BE49-F238E27FC236}">
                <a16:creationId xmlns:a16="http://schemas.microsoft.com/office/drawing/2014/main" id="{AECEC074-D588-DF00-9651-5AAE260A5630}"/>
              </a:ext>
            </a:extLst>
          </p:cNvPr>
          <p:cNvPicPr>
            <a:picLocks noChangeAspect="1"/>
          </p:cNvPicPr>
          <p:nvPr/>
        </p:nvPicPr>
        <p:blipFill>
          <a:blip r:embed="rId4"/>
          <a:stretch>
            <a:fillRect/>
          </a:stretch>
        </p:blipFill>
        <p:spPr>
          <a:xfrm>
            <a:off x="3705795" y="3959740"/>
            <a:ext cx="1866900" cy="2362200"/>
          </a:xfrm>
          <a:prstGeom prst="rect">
            <a:avLst/>
          </a:prstGeom>
          <a:ln w="111125">
            <a:solidFill>
              <a:srgbClr val="FFC000"/>
            </a:solidFill>
          </a:ln>
        </p:spPr>
      </p:pic>
      <p:sp>
        <p:nvSpPr>
          <p:cNvPr id="14" name="TextBox 13">
            <a:extLst>
              <a:ext uri="{FF2B5EF4-FFF2-40B4-BE49-F238E27FC236}">
                <a16:creationId xmlns:a16="http://schemas.microsoft.com/office/drawing/2014/main" id="{8BECD1CE-3D3C-2956-8C04-0ACE458D216C}"/>
              </a:ext>
            </a:extLst>
          </p:cNvPr>
          <p:cNvSpPr txBox="1"/>
          <p:nvPr/>
        </p:nvSpPr>
        <p:spPr>
          <a:xfrm>
            <a:off x="6245937" y="3859072"/>
            <a:ext cx="3528684" cy="2585323"/>
          </a:xfrm>
          <a:prstGeom prst="rect">
            <a:avLst/>
          </a:prstGeom>
          <a:noFill/>
        </p:spPr>
        <p:txBody>
          <a:bodyPr wrap="square" rtlCol="0">
            <a:spAutoFit/>
          </a:bodyPr>
          <a:lstStyle/>
          <a:p>
            <a:endParaRPr lang="en-DE" dirty="0"/>
          </a:p>
          <a:p>
            <a:pPr marL="285750" indent="-285750">
              <a:buFont typeface="Arial" panose="020B0604020202020204" pitchFamily="34" charset="0"/>
              <a:buChar char="•"/>
            </a:pPr>
            <a:r>
              <a:rPr lang="en-DE" dirty="0"/>
              <a:t>Two machine with two different reward probabilities (e.g., 70%, 30%)</a:t>
            </a:r>
          </a:p>
          <a:p>
            <a:pPr marL="285750" indent="-285750">
              <a:buFont typeface="Arial" panose="020B0604020202020204" pitchFamily="34" charset="0"/>
              <a:buChar char="•"/>
            </a:pPr>
            <a:r>
              <a:rPr lang="en-DE" dirty="0"/>
              <a:t>The agent learns the reward probabilities by trial and error</a:t>
            </a:r>
          </a:p>
          <a:p>
            <a:pPr marL="285750" indent="-285750">
              <a:buFont typeface="Arial" panose="020B0604020202020204" pitchFamily="34" charset="0"/>
              <a:buChar char="•"/>
            </a:pPr>
            <a:r>
              <a:rPr lang="en-DE" dirty="0"/>
              <a:t>Makes the choice depending on a value functions with the goal of maximizing the reward</a:t>
            </a:r>
          </a:p>
        </p:txBody>
      </p:sp>
      <p:sp>
        <p:nvSpPr>
          <p:cNvPr id="15" name="TextBox 14">
            <a:extLst>
              <a:ext uri="{FF2B5EF4-FFF2-40B4-BE49-F238E27FC236}">
                <a16:creationId xmlns:a16="http://schemas.microsoft.com/office/drawing/2014/main" id="{2261EF25-96B4-87C0-66C3-532F725EED2E}"/>
              </a:ext>
            </a:extLst>
          </p:cNvPr>
          <p:cNvSpPr txBox="1"/>
          <p:nvPr/>
        </p:nvSpPr>
        <p:spPr>
          <a:xfrm>
            <a:off x="2063380" y="3212068"/>
            <a:ext cx="2728265" cy="369332"/>
          </a:xfrm>
          <a:prstGeom prst="rect">
            <a:avLst/>
          </a:prstGeom>
          <a:noFill/>
        </p:spPr>
        <p:txBody>
          <a:bodyPr wrap="square" rtlCol="0">
            <a:spAutoFit/>
          </a:bodyPr>
          <a:lstStyle/>
          <a:p>
            <a:r>
              <a:rPr lang="en-DE" dirty="0"/>
              <a:t>Two-armed bandit task</a:t>
            </a:r>
          </a:p>
        </p:txBody>
      </p:sp>
    </p:spTree>
    <p:extLst>
      <p:ext uri="{BB962C8B-B14F-4D97-AF65-F5344CB8AC3E}">
        <p14:creationId xmlns:p14="http://schemas.microsoft.com/office/powerpoint/2010/main" val="2028034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7389181" y="1705271"/>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9807050" y="1705271"/>
            <a:ext cx="1866900" cy="2362200"/>
          </a:xfrm>
          <a:prstGeom prst="rect">
            <a:avLst/>
          </a:prstGeom>
          <a:ln w="111125">
            <a:solidFill>
              <a:srgbClr val="FFC000"/>
            </a:solidFill>
          </a:ln>
        </p:spPr>
      </p:pic>
      <p:sp>
        <p:nvSpPr>
          <p:cNvPr id="18" name="TextBox 17">
            <a:extLst>
              <a:ext uri="{FF2B5EF4-FFF2-40B4-BE49-F238E27FC236}">
                <a16:creationId xmlns:a16="http://schemas.microsoft.com/office/drawing/2014/main" id="{54802F85-4A0E-7FDA-B585-24B282EA2EF0}"/>
              </a:ext>
            </a:extLst>
          </p:cNvPr>
          <p:cNvSpPr txBox="1"/>
          <p:nvPr/>
        </p:nvSpPr>
        <p:spPr>
          <a:xfrm>
            <a:off x="8164635" y="957599"/>
            <a:ext cx="2728265" cy="369332"/>
          </a:xfrm>
          <a:prstGeom prst="rect">
            <a:avLst/>
          </a:prstGeom>
          <a:noFill/>
        </p:spPr>
        <p:txBody>
          <a:bodyPr wrap="square" rtlCol="0">
            <a:spAutoFit/>
          </a:bodyPr>
          <a:lstStyle/>
          <a:p>
            <a:r>
              <a:rPr lang="en-DE" dirty="0"/>
              <a:t>Two-armed bandit task</a:t>
            </a:r>
          </a:p>
        </p:txBody>
      </p:sp>
      <p:sp>
        <p:nvSpPr>
          <p:cNvPr id="19" name="TextBox 18">
            <a:extLst>
              <a:ext uri="{FF2B5EF4-FFF2-40B4-BE49-F238E27FC236}">
                <a16:creationId xmlns:a16="http://schemas.microsoft.com/office/drawing/2014/main" id="{CEC6DF2D-C6AC-C3FA-3C36-06FB10782E07}"/>
              </a:ext>
            </a:extLst>
          </p:cNvPr>
          <p:cNvSpPr txBox="1"/>
          <p:nvPr/>
        </p:nvSpPr>
        <p:spPr>
          <a:xfrm>
            <a:off x="245090" y="1013152"/>
            <a:ext cx="5383200" cy="369332"/>
          </a:xfrm>
          <a:prstGeom prst="rect">
            <a:avLst/>
          </a:prstGeom>
          <a:noFill/>
        </p:spPr>
        <p:txBody>
          <a:bodyPr wrap="square" rtlCol="0">
            <a:spAutoFit/>
          </a:bodyPr>
          <a:lstStyle/>
          <a:p>
            <a:r>
              <a:rPr lang="en-DE" dirty="0"/>
              <a:t>How does the value function look like?</a:t>
            </a:r>
          </a:p>
        </p:txBody>
      </p:sp>
      <p:sp>
        <p:nvSpPr>
          <p:cNvPr id="21" name="TextBox 20">
            <a:extLst>
              <a:ext uri="{FF2B5EF4-FFF2-40B4-BE49-F238E27FC236}">
                <a16:creationId xmlns:a16="http://schemas.microsoft.com/office/drawing/2014/main" id="{9A2E0749-2FF2-74C6-BA84-CEC3138D2C42}"/>
              </a:ext>
            </a:extLst>
          </p:cNvPr>
          <p:cNvSpPr txBox="1"/>
          <p:nvPr/>
        </p:nvSpPr>
        <p:spPr>
          <a:xfrm>
            <a:off x="245090" y="1607194"/>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sp>
        <p:nvSpPr>
          <p:cNvPr id="27" name="TextBox 26">
            <a:extLst>
              <a:ext uri="{FF2B5EF4-FFF2-40B4-BE49-F238E27FC236}">
                <a16:creationId xmlns:a16="http://schemas.microsoft.com/office/drawing/2014/main" id="{B095623C-E6C0-A2B6-942D-3E46C3332DB9}"/>
              </a:ext>
            </a:extLst>
          </p:cNvPr>
          <p:cNvSpPr txBox="1"/>
          <p:nvPr/>
        </p:nvSpPr>
        <p:spPr>
          <a:xfrm>
            <a:off x="362735" y="2854282"/>
            <a:ext cx="3898713" cy="461665"/>
          </a:xfrm>
          <a:prstGeom prst="rect">
            <a:avLst/>
          </a:prstGeom>
          <a:noFill/>
        </p:spPr>
        <p:txBody>
          <a:bodyPr wrap="square" rtlCol="0">
            <a:spAutoFit/>
          </a:bodyPr>
          <a:lstStyle/>
          <a:p>
            <a:r>
              <a:rPr lang="en-DE" sz="2400" i="1" dirty="0"/>
              <a:t>Q</a:t>
            </a:r>
            <a:r>
              <a:rPr lang="en-DE" sz="2400" i="1" baseline="30000" dirty="0"/>
              <a:t>red</a:t>
            </a:r>
            <a:r>
              <a:rPr lang="en-DE" sz="2400" i="1" baseline="-25000" dirty="0"/>
              <a:t>t+1  </a:t>
            </a:r>
            <a:r>
              <a:rPr lang="en-DE" sz="2400" i="1" dirty="0"/>
              <a:t>= Q</a:t>
            </a:r>
            <a:r>
              <a:rPr lang="en-DE" sz="2400" i="1" baseline="30000" dirty="0"/>
              <a:t>red</a:t>
            </a:r>
            <a:r>
              <a:rPr lang="en-DE" sz="2400" i="1" baseline="-25000" dirty="0"/>
              <a:t>t </a:t>
            </a:r>
            <a:r>
              <a:rPr lang="en-DE" sz="2400" i="1" dirty="0"/>
              <a:t>+ ⍺ (R</a:t>
            </a:r>
            <a:r>
              <a:rPr lang="en-DE" sz="2400" i="1" baseline="-25000" dirty="0"/>
              <a:t>t</a:t>
            </a:r>
            <a:r>
              <a:rPr lang="en-DE" sz="2400" i="1" dirty="0"/>
              <a:t> – Q</a:t>
            </a:r>
            <a:r>
              <a:rPr lang="en-DE" sz="2400" i="1" baseline="30000" dirty="0"/>
              <a:t>red</a:t>
            </a:r>
            <a:r>
              <a:rPr lang="en-DE" sz="2400" i="1" baseline="-25000" dirty="0"/>
              <a:t>t</a:t>
            </a:r>
            <a:r>
              <a:rPr lang="en-DE" sz="2400" i="1" dirty="0"/>
              <a:t>)</a:t>
            </a:r>
            <a:endParaRPr lang="en-DE" sz="2400" i="1" baseline="-25000" dirty="0"/>
          </a:p>
        </p:txBody>
      </p:sp>
      <p:sp>
        <p:nvSpPr>
          <p:cNvPr id="28" name="TextBox 27">
            <a:extLst>
              <a:ext uri="{FF2B5EF4-FFF2-40B4-BE49-F238E27FC236}">
                <a16:creationId xmlns:a16="http://schemas.microsoft.com/office/drawing/2014/main" id="{DC5E07F9-1010-48F4-26BB-B2AE62156E76}"/>
              </a:ext>
            </a:extLst>
          </p:cNvPr>
          <p:cNvSpPr txBox="1"/>
          <p:nvPr/>
        </p:nvSpPr>
        <p:spPr>
          <a:xfrm>
            <a:off x="362735" y="3661647"/>
            <a:ext cx="4440085" cy="461665"/>
          </a:xfrm>
          <a:prstGeom prst="rect">
            <a:avLst/>
          </a:prstGeom>
          <a:noFill/>
        </p:spPr>
        <p:txBody>
          <a:bodyPr wrap="square" rtlCol="0">
            <a:spAutoFit/>
          </a:bodyPr>
          <a:lstStyle/>
          <a:p>
            <a:r>
              <a:rPr lang="en-DE" sz="2400" i="1" dirty="0"/>
              <a:t>Q</a:t>
            </a:r>
            <a:r>
              <a:rPr lang="en-DE" sz="2400" i="1" baseline="30000" dirty="0"/>
              <a:t>yellow</a:t>
            </a:r>
            <a:r>
              <a:rPr lang="en-DE" sz="2400" i="1" baseline="-25000" dirty="0"/>
              <a:t>t+1  </a:t>
            </a:r>
            <a:r>
              <a:rPr lang="en-DE" sz="2400" i="1" dirty="0"/>
              <a:t>= Q</a:t>
            </a:r>
            <a:r>
              <a:rPr lang="en-DE" sz="2400" i="1" baseline="30000" dirty="0"/>
              <a:t>yellow</a:t>
            </a:r>
            <a:r>
              <a:rPr lang="en-DE" sz="2400" i="1" baseline="-25000" dirty="0"/>
              <a:t>t </a:t>
            </a:r>
            <a:r>
              <a:rPr lang="en-DE" sz="2400" i="1" dirty="0"/>
              <a:t>+ ⍺ (R</a:t>
            </a:r>
            <a:r>
              <a:rPr lang="en-DE" sz="2400" i="1" baseline="-25000" dirty="0"/>
              <a:t>t</a:t>
            </a:r>
            <a:r>
              <a:rPr lang="en-DE" sz="2400" i="1" dirty="0"/>
              <a:t> – Q</a:t>
            </a:r>
            <a:r>
              <a:rPr lang="en-DE" sz="2400" i="1" baseline="30000" dirty="0"/>
              <a:t>yellow</a:t>
            </a:r>
            <a:r>
              <a:rPr lang="en-DE" sz="2400" i="1" baseline="-25000" dirty="0"/>
              <a:t>t </a:t>
            </a:r>
            <a:r>
              <a:rPr lang="en-DE" sz="2400" i="1" dirty="0"/>
              <a:t>)</a:t>
            </a:r>
            <a:endParaRPr lang="en-DE" sz="2400" i="1" baseline="-25000" dirty="0"/>
          </a:p>
        </p:txBody>
      </p:sp>
    </p:spTree>
    <p:extLst>
      <p:ext uri="{BB962C8B-B14F-4D97-AF65-F5344CB8AC3E}">
        <p14:creationId xmlns:p14="http://schemas.microsoft.com/office/powerpoint/2010/main" val="6772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978376" y="1066800"/>
            <a:ext cx="1866900" cy="2362200"/>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946563" y="3840627"/>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5173338" y="3840626"/>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2480050" y="4800265"/>
            <a:ext cx="4440085" cy="461665"/>
          </a:xfrm>
          <a:prstGeom prst="rect">
            <a:avLst/>
          </a:prstGeom>
          <a:noFill/>
        </p:spPr>
        <p:txBody>
          <a:bodyPr wrap="square" rtlCol="0">
            <a:spAutoFit/>
          </a:bodyPr>
          <a:lstStyle/>
          <a:p>
            <a:r>
              <a:rPr lang="en-DE" sz="2400" i="1" dirty="0"/>
              <a:t>How should the agent choose?</a:t>
            </a:r>
            <a:endParaRPr lang="en-DE" sz="2400" i="1" baseline="-25000" dirty="0"/>
          </a:p>
        </p:txBody>
      </p:sp>
    </p:spTree>
    <p:extLst>
      <p:ext uri="{BB962C8B-B14F-4D97-AF65-F5344CB8AC3E}">
        <p14:creationId xmlns:p14="http://schemas.microsoft.com/office/powerpoint/2010/main" val="3751362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1. Always pick the choice with the highest value (exploitation)</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greedy}</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00129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1 – Basic Concepts </a:t>
            </a:r>
          </a:p>
        </p:txBody>
      </p:sp>
    </p:spTree>
    <p:extLst>
      <p:ext uri="{BB962C8B-B14F-4D97-AF65-F5344CB8AC3E}">
        <p14:creationId xmlns:p14="http://schemas.microsoft.com/office/powerpoint/2010/main" val="19549146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2. Always explore</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explore}</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3155808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3" name="Picture 2" descr="Chart&#10;&#10;Description automatically generated">
            <a:extLst>
              <a:ext uri="{FF2B5EF4-FFF2-40B4-BE49-F238E27FC236}">
                <a16:creationId xmlns:a16="http://schemas.microsoft.com/office/drawing/2014/main" id="{AEBBA650-EF15-A8E9-AA61-A4F7B048E8E3}"/>
              </a:ext>
            </a:extLst>
          </p:cNvPr>
          <p:cNvPicPr>
            <a:picLocks noChangeAspect="1"/>
          </p:cNvPicPr>
          <p:nvPr/>
        </p:nvPicPr>
        <p:blipFill>
          <a:blip r:embed="rId3"/>
          <a:stretch>
            <a:fillRect/>
          </a:stretch>
        </p:blipFill>
        <p:spPr>
          <a:xfrm>
            <a:off x="694823" y="1138989"/>
            <a:ext cx="3434167" cy="2097839"/>
          </a:xfrm>
          <a:prstGeom prst="rect">
            <a:avLst/>
          </a:prstGeom>
        </p:spPr>
      </p:pic>
      <p:pic>
        <p:nvPicPr>
          <p:cNvPr id="5" name="Picture 4" descr="Chart&#10;&#10;Description automatically generated">
            <a:extLst>
              <a:ext uri="{FF2B5EF4-FFF2-40B4-BE49-F238E27FC236}">
                <a16:creationId xmlns:a16="http://schemas.microsoft.com/office/drawing/2014/main" id="{BFABB6FC-BED0-5E5E-B6BE-53BAD21EE7F3}"/>
              </a:ext>
            </a:extLst>
          </p:cNvPr>
          <p:cNvPicPr>
            <a:picLocks noChangeAspect="1"/>
          </p:cNvPicPr>
          <p:nvPr/>
        </p:nvPicPr>
        <p:blipFill>
          <a:blip r:embed="rId4"/>
          <a:stretch>
            <a:fillRect/>
          </a:stretch>
        </p:blipFill>
        <p:spPr>
          <a:xfrm>
            <a:off x="7970108" y="1138989"/>
            <a:ext cx="3434167" cy="2095594"/>
          </a:xfrm>
          <a:prstGeom prst="rect">
            <a:avLst/>
          </a:prstGeom>
        </p:spPr>
      </p:pic>
      <p:sp>
        <p:nvSpPr>
          <p:cNvPr id="8" name="TextBox 7">
            <a:extLst>
              <a:ext uri="{FF2B5EF4-FFF2-40B4-BE49-F238E27FC236}">
                <a16:creationId xmlns:a16="http://schemas.microsoft.com/office/drawing/2014/main" id="{70A16433-85D2-6FAC-E312-BE4CB20A9AB5}"/>
              </a:ext>
            </a:extLst>
          </p:cNvPr>
          <p:cNvSpPr txBox="1"/>
          <p:nvPr/>
        </p:nvSpPr>
        <p:spPr>
          <a:xfrm>
            <a:off x="3992890" y="3621171"/>
            <a:ext cx="5319553" cy="3046988"/>
          </a:xfrm>
          <a:prstGeom prst="rect">
            <a:avLst/>
          </a:prstGeom>
          <a:noFill/>
        </p:spPr>
        <p:txBody>
          <a:bodyPr wrap="square" rtlCol="0">
            <a:spAutoFit/>
          </a:bodyPr>
          <a:lstStyle/>
          <a:p>
            <a:r>
              <a:rPr lang="en-DE" sz="2400" dirty="0"/>
              <a:t>Exploitation vs Exploration dilemma</a:t>
            </a:r>
          </a:p>
          <a:p>
            <a:endParaRPr lang="en-DE" sz="2400" dirty="0"/>
          </a:p>
          <a:p>
            <a:endParaRPr lang="en-DE" sz="2400" dirty="0"/>
          </a:p>
          <a:p>
            <a:r>
              <a:rPr lang="en-DE" sz="2400" dirty="0"/>
              <a:t>We can leave it as a free parameter!</a:t>
            </a:r>
          </a:p>
          <a:p>
            <a:endParaRPr lang="en-DE" sz="2400" dirty="0"/>
          </a:p>
          <a:p>
            <a:r>
              <a:rPr lang="en-DE" sz="2400" dirty="0"/>
              <a:t>(question: can you think of another parameter we have already talked about that can be considered as ”free”?)</a:t>
            </a:r>
          </a:p>
        </p:txBody>
      </p:sp>
    </p:spTree>
    <p:extLst>
      <p:ext uri="{BB962C8B-B14F-4D97-AF65-F5344CB8AC3E}">
        <p14:creationId xmlns:p14="http://schemas.microsoft.com/office/powerpoint/2010/main" val="48906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parameter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308324"/>
          </a:xfrm>
          <a:prstGeom prst="rect">
            <a:avLst/>
          </a:prstGeom>
          <a:noFill/>
        </p:spPr>
        <p:txBody>
          <a:bodyPr wrap="square" rtlCol="0">
            <a:spAutoFit/>
          </a:bodyPr>
          <a:lstStyle/>
          <a:p>
            <a:r>
              <a:rPr lang="en-US" sz="2400" dirty="0"/>
              <a:t>Low temperature</a:t>
            </a:r>
          </a:p>
          <a:p>
            <a:pPr marL="342900" indent="-342900">
              <a:buFont typeface="Arial" panose="020B0604020202020204" pitchFamily="34" charset="0"/>
              <a:buChar char="•"/>
            </a:pPr>
            <a:r>
              <a:rPr lang="en-US" sz="2400" dirty="0"/>
              <a:t>Choices are less noisy</a:t>
            </a:r>
          </a:p>
          <a:p>
            <a:pPr marL="342900" indent="-342900">
              <a:buFont typeface="Arial" panose="020B0604020202020204" pitchFamily="34" charset="0"/>
              <a:buChar char="•"/>
            </a:pPr>
            <a:r>
              <a:rPr lang="en-US" sz="2400" dirty="0"/>
              <a:t>More affected by value</a:t>
            </a:r>
          </a:p>
          <a:p>
            <a:pPr marL="342900" indent="-342900">
              <a:buFont typeface="Arial" panose="020B0604020202020204" pitchFamily="34" charset="0"/>
              <a:buChar char="•"/>
            </a:pPr>
            <a:r>
              <a:rPr lang="en-US" sz="2400" dirty="0"/>
              <a:t>More deterministic</a:t>
            </a:r>
            <a:endParaRPr lang="en-DE" sz="2400" dirty="0"/>
          </a:p>
          <a:p>
            <a:endParaRPr lang="en-DE" sz="2400" dirty="0"/>
          </a:p>
          <a:p>
            <a:endParaRPr lang="en-DE" sz="2400" dirty="0"/>
          </a:p>
        </p:txBody>
      </p:sp>
    </p:spTree>
    <p:extLst>
      <p:ext uri="{BB962C8B-B14F-4D97-AF65-F5344CB8AC3E}">
        <p14:creationId xmlns:p14="http://schemas.microsoft.com/office/powerpoint/2010/main" val="1888813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parameter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677656"/>
          </a:xfrm>
          <a:prstGeom prst="rect">
            <a:avLst/>
          </a:prstGeom>
          <a:noFill/>
        </p:spPr>
        <p:txBody>
          <a:bodyPr wrap="square" rtlCol="0">
            <a:spAutoFit/>
          </a:bodyPr>
          <a:lstStyle/>
          <a:p>
            <a:r>
              <a:rPr lang="en-US" sz="2400" dirty="0"/>
              <a:t>High temperature</a:t>
            </a:r>
          </a:p>
          <a:p>
            <a:pPr marL="342900" indent="-342900">
              <a:buFont typeface="Arial" panose="020B0604020202020204" pitchFamily="34" charset="0"/>
              <a:buChar char="•"/>
            </a:pPr>
            <a:r>
              <a:rPr lang="en-US" sz="2400" dirty="0"/>
              <a:t>Choices are more noisy</a:t>
            </a:r>
          </a:p>
          <a:p>
            <a:pPr marL="342900" indent="-342900">
              <a:buFont typeface="Arial" panose="020B0604020202020204" pitchFamily="34" charset="0"/>
              <a:buChar char="•"/>
            </a:pPr>
            <a:r>
              <a:rPr lang="en-US" sz="2400" dirty="0"/>
              <a:t>Less affected by value</a:t>
            </a:r>
          </a:p>
          <a:p>
            <a:pPr marL="342900" indent="-342900">
              <a:buFont typeface="Arial" panose="020B0604020202020204" pitchFamily="34" charset="0"/>
              <a:buChar char="•"/>
            </a:pPr>
            <a:r>
              <a:rPr lang="en-US" sz="2400" dirty="0"/>
              <a:t>Less deterministic</a:t>
            </a:r>
          </a:p>
          <a:p>
            <a:r>
              <a:rPr lang="en-US" sz="2400" dirty="0"/>
              <a:t>     (more stochastic)</a:t>
            </a:r>
            <a:endParaRPr lang="en-DE" sz="2400" dirty="0"/>
          </a:p>
          <a:p>
            <a:endParaRPr lang="en-DE" sz="2400" dirty="0"/>
          </a:p>
          <a:p>
            <a:endParaRPr lang="en-DE" sz="2400" dirty="0"/>
          </a:p>
        </p:txBody>
      </p:sp>
      <p:pic>
        <p:nvPicPr>
          <p:cNvPr id="3" name="Picture 2" descr="Diagram&#10;&#10;Description automatically generated">
            <a:extLst>
              <a:ext uri="{FF2B5EF4-FFF2-40B4-BE49-F238E27FC236}">
                <a16:creationId xmlns:a16="http://schemas.microsoft.com/office/drawing/2014/main" id="{9E18EE33-2F38-58C1-60E6-EBB9D6BC05DE}"/>
              </a:ext>
            </a:extLst>
          </p:cNvPr>
          <p:cNvPicPr>
            <a:picLocks noChangeAspect="1"/>
          </p:cNvPicPr>
          <p:nvPr/>
        </p:nvPicPr>
        <p:blipFill>
          <a:blip r:embed="rId4"/>
          <a:stretch>
            <a:fillRect/>
          </a:stretch>
        </p:blipFill>
        <p:spPr>
          <a:xfrm>
            <a:off x="4598258" y="2823555"/>
            <a:ext cx="6743700" cy="3810000"/>
          </a:xfrm>
          <a:prstGeom prst="rect">
            <a:avLst/>
          </a:prstGeom>
        </p:spPr>
      </p:pic>
    </p:spTree>
    <p:extLst>
      <p:ext uri="{BB962C8B-B14F-4D97-AF65-F5344CB8AC3E}">
        <p14:creationId xmlns:p14="http://schemas.microsoft.com/office/powerpoint/2010/main" val="17405293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11752604" cy="5632311"/>
          </a:xfrm>
          <a:prstGeom prst="rect">
            <a:avLst/>
          </a:prstGeom>
          <a:noFill/>
        </p:spPr>
        <p:txBody>
          <a:bodyPr wrap="square" rtlCol="0">
            <a:spAutoFit/>
          </a:bodyPr>
          <a:lstStyle/>
          <a:p>
            <a:r>
              <a:rPr lang="en-US" sz="2400" dirty="0"/>
              <a:t>Inverse Temperature : β = 1/𝞽</a:t>
            </a:r>
          </a:p>
          <a:p>
            <a:endParaRPr lang="en-US" sz="2400" dirty="0"/>
          </a:p>
          <a:p>
            <a:r>
              <a:rPr lang="en-GB" sz="2400" dirty="0"/>
              <a:t>Used in a </a:t>
            </a:r>
            <a:r>
              <a:rPr lang="en-GB" sz="2400" b="1" dirty="0" err="1"/>
              <a:t>softmax</a:t>
            </a:r>
            <a:r>
              <a:rPr lang="en-GB" sz="2400" dirty="0"/>
              <a:t> function, </a:t>
            </a:r>
            <a:r>
              <a:rPr lang="en-US" sz="2400" dirty="0"/>
              <a:t>β </a:t>
            </a:r>
            <a:r>
              <a:rPr lang="en-GB" sz="2400" dirty="0"/>
              <a:t>determines the extent to which value estimates influence choice behaviour. </a:t>
            </a:r>
          </a:p>
          <a:p>
            <a:endParaRPr lang="en-GB" sz="2400" dirty="0"/>
          </a:p>
          <a:p>
            <a:endParaRPr lang="en-GB" sz="2400" dirty="0"/>
          </a:p>
          <a:p>
            <a:endParaRPr lang="en-GB" sz="2400" dirty="0"/>
          </a:p>
          <a:p>
            <a:endParaRPr lang="en-US" sz="2400" dirty="0"/>
          </a:p>
          <a:p>
            <a:r>
              <a:rPr lang="en-US" sz="2400" dirty="0"/>
              <a:t>The higher, the more deterministic the choice will be. </a:t>
            </a:r>
          </a:p>
          <a:p>
            <a:endParaRPr lang="en-GB" sz="2400" dirty="0"/>
          </a:p>
          <a:p>
            <a:endParaRPr lang="en-GB" sz="2400" dirty="0"/>
          </a:p>
          <a:p>
            <a:r>
              <a:rPr lang="en-GB" sz="2400" dirty="0"/>
              <a:t>And it also normalizes the Qs </a:t>
            </a:r>
          </a:p>
          <a:p>
            <a:endParaRPr lang="en-US" sz="2400" dirty="0"/>
          </a:p>
          <a:p>
            <a:endParaRPr lang="en-DE" sz="2400" dirty="0"/>
          </a:p>
          <a:p>
            <a:endParaRPr lang="en-DE" sz="2400" dirty="0"/>
          </a:p>
        </p:txBody>
      </p:sp>
      <p:pic>
        <p:nvPicPr>
          <p:cNvPr id="5" name="Picture 4" descr="Text&#10;&#10;Description automatically generated with low confidence">
            <a:extLst>
              <a:ext uri="{FF2B5EF4-FFF2-40B4-BE49-F238E27FC236}">
                <a16:creationId xmlns:a16="http://schemas.microsoft.com/office/drawing/2014/main" id="{91512907-AE61-1D10-A0D7-8824E67B137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2910000" y="2108200"/>
            <a:ext cx="4064000" cy="1320800"/>
          </a:xfrm>
          <a:prstGeom prst="rect">
            <a:avLst/>
          </a:prstGeom>
        </p:spPr>
      </p:pic>
      <p:sp>
        <p:nvSpPr>
          <p:cNvPr id="18" name="Rectangle 17">
            <a:extLst>
              <a:ext uri="{FF2B5EF4-FFF2-40B4-BE49-F238E27FC236}">
                <a16:creationId xmlns:a16="http://schemas.microsoft.com/office/drawing/2014/main" id="{0A26C0AE-3340-15E7-2892-15731D8CBCBB}"/>
              </a:ext>
            </a:extLst>
          </p:cNvPr>
          <p:cNvSpPr/>
          <p:nvPr/>
        </p:nvSpPr>
        <p:spPr>
          <a:xfrm>
            <a:off x="9068106" y="5446943"/>
            <a:ext cx="1756000" cy="10357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a:t>
            </a:r>
            <a:r>
              <a:rPr lang="en-GB" dirty="0" err="1">
                <a:solidFill>
                  <a:schemeClr val="tx1"/>
                </a:solidFill>
              </a:rPr>
              <a:t>softmax</a:t>
            </a:r>
            <a:r>
              <a:rPr lang="en-GB" dirty="0">
                <a:solidFill>
                  <a:schemeClr val="tx1"/>
                </a:solidFill>
              </a:rPr>
              <a:t>}</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9" name="TextBox 18">
            <a:extLst>
              <a:ext uri="{FF2B5EF4-FFF2-40B4-BE49-F238E27FC236}">
                <a16:creationId xmlns:a16="http://schemas.microsoft.com/office/drawing/2014/main" id="{7CDA833C-2B52-9AD4-AC2E-9D2BD92BE7A5}"/>
              </a:ext>
            </a:extLst>
          </p:cNvPr>
          <p:cNvSpPr txBox="1"/>
          <p:nvPr/>
        </p:nvSpPr>
        <p:spPr>
          <a:xfrm>
            <a:off x="7685992" y="4686034"/>
            <a:ext cx="9981952" cy="461665"/>
          </a:xfrm>
          <a:prstGeom prst="rect">
            <a:avLst/>
          </a:prstGeom>
          <a:noFill/>
        </p:spPr>
        <p:txBody>
          <a:bodyPr wrap="square" rtlCol="0">
            <a:spAutoFit/>
          </a:bodyPr>
          <a:lstStyle/>
          <a:p>
            <a:r>
              <a:rPr lang="en-DE" sz="2400" dirty="0"/>
              <a:t>Let’s try to understand it better!</a:t>
            </a:r>
          </a:p>
        </p:txBody>
      </p:sp>
    </p:spTree>
    <p:extLst>
      <p:ext uri="{BB962C8B-B14F-4D97-AF65-F5344CB8AC3E}">
        <p14:creationId xmlns:p14="http://schemas.microsoft.com/office/powerpoint/2010/main" val="3208372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10" end="1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9981952" cy="2308324"/>
          </a:xfrm>
          <a:prstGeom prst="rect">
            <a:avLst/>
          </a:prstGeom>
          <a:noFill/>
        </p:spPr>
        <p:txBody>
          <a:bodyPr wrap="square" rtlCol="0">
            <a:spAutoFit/>
          </a:bodyPr>
          <a:lstStyle/>
          <a:p>
            <a:r>
              <a:rPr lang="en-US" sz="2400" dirty="0"/>
              <a:t>Let’s simulate our first instrumental model!</a:t>
            </a:r>
          </a:p>
          <a:p>
            <a:endParaRPr lang="en-US" sz="2400" dirty="0"/>
          </a:p>
          <a:p>
            <a:endParaRPr lang="en-GB" sz="2400" dirty="0"/>
          </a:p>
          <a:p>
            <a:endParaRPr lang="en-US" sz="2400" dirty="0"/>
          </a:p>
          <a:p>
            <a:endParaRPr lang="en-DE" sz="2400" dirty="0"/>
          </a:p>
          <a:p>
            <a:endParaRPr lang="en-DE" sz="2400" dirty="0"/>
          </a:p>
        </p:txBody>
      </p:sp>
      <p:sp>
        <p:nvSpPr>
          <p:cNvPr id="8" name="Rectangle 7">
            <a:extLst>
              <a:ext uri="{FF2B5EF4-FFF2-40B4-BE49-F238E27FC236}">
                <a16:creationId xmlns:a16="http://schemas.microsoft.com/office/drawing/2014/main" id="{F9E20CA7-06F0-4989-CFB5-235DF9A1677B}"/>
              </a:ext>
            </a:extLst>
          </p:cNvPr>
          <p:cNvSpPr/>
          <p:nvPr/>
        </p:nvSpPr>
        <p:spPr>
          <a:xfrm>
            <a:off x="1099041" y="1349196"/>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instrumental simulate}</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9" name="TextBox 8">
            <a:extLst>
              <a:ext uri="{FF2B5EF4-FFF2-40B4-BE49-F238E27FC236}">
                <a16:creationId xmlns:a16="http://schemas.microsoft.com/office/drawing/2014/main" id="{A2BF45C1-8310-369F-4EE1-2FC6814BB203}"/>
              </a:ext>
            </a:extLst>
          </p:cNvPr>
          <p:cNvSpPr txBox="1"/>
          <p:nvPr/>
        </p:nvSpPr>
        <p:spPr>
          <a:xfrm>
            <a:off x="212372" y="3897079"/>
            <a:ext cx="9981952" cy="3046988"/>
          </a:xfrm>
          <a:prstGeom prst="rect">
            <a:avLst/>
          </a:prstGeom>
          <a:noFill/>
        </p:spPr>
        <p:txBody>
          <a:bodyPr wrap="square" rtlCol="0">
            <a:spAutoFit/>
          </a:bodyPr>
          <a:lstStyle/>
          <a:p>
            <a:r>
              <a:rPr lang="en-US" sz="2400" dirty="0"/>
              <a:t>Try to simulate for different parameters</a:t>
            </a:r>
          </a:p>
          <a:p>
            <a:endParaRPr lang="en-US" sz="2400" dirty="0"/>
          </a:p>
          <a:p>
            <a:r>
              <a:rPr lang="en-US" sz="2400" dirty="0"/>
              <a:t>End of the first part!</a:t>
            </a:r>
          </a:p>
          <a:p>
            <a:endParaRPr lang="en-US" sz="2400" dirty="0"/>
          </a:p>
          <a:p>
            <a:endParaRPr lang="en-GB" sz="2400" dirty="0"/>
          </a:p>
          <a:p>
            <a:endParaRPr lang="en-US" sz="2400" dirty="0"/>
          </a:p>
          <a:p>
            <a:endParaRPr lang="en-DE" sz="2400" dirty="0"/>
          </a:p>
          <a:p>
            <a:endParaRPr lang="en-DE" sz="2400" dirty="0"/>
          </a:p>
        </p:txBody>
      </p:sp>
    </p:spTree>
    <p:extLst>
      <p:ext uri="{BB962C8B-B14F-4D97-AF65-F5344CB8AC3E}">
        <p14:creationId xmlns:p14="http://schemas.microsoft.com/office/powerpoint/2010/main" val="746901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2 – Model Fitting</a:t>
            </a:r>
          </a:p>
        </p:txBody>
      </p:sp>
    </p:spTree>
    <p:extLst>
      <p:ext uri="{BB962C8B-B14F-4D97-AF65-F5344CB8AC3E}">
        <p14:creationId xmlns:p14="http://schemas.microsoft.com/office/powerpoint/2010/main" val="408097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905250"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901292" y="5145065"/>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 { ⍺, β } </a:t>
            </a:r>
            <a:endParaRPr lang="en-DE" sz="2400"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4049414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4"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692977"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650922" y="5253931"/>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a:t>
            </a:r>
            <a:r>
              <a:rPr lang="en-DE" sz="2400" i="1" dirty="0"/>
              <a:t> = { </a:t>
            </a:r>
            <a:r>
              <a:rPr lang="en-DE" sz="2400" dirty="0"/>
              <a:t>⍺, β</a:t>
            </a:r>
            <a:r>
              <a:rPr lang="en-DE" sz="2400" i="1" dirty="0"/>
              <a:t>} </a:t>
            </a:r>
            <a:endParaRPr lang="en-DE" sz="2400" i="1"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 name="TextBox 13">
            <a:extLst>
              <a:ext uri="{FF2B5EF4-FFF2-40B4-BE49-F238E27FC236}">
                <a16:creationId xmlns:a16="http://schemas.microsoft.com/office/drawing/2014/main" id="{F6542D2E-A942-E228-C60F-62FF9E0B8169}"/>
              </a:ext>
            </a:extLst>
          </p:cNvPr>
          <p:cNvSpPr txBox="1"/>
          <p:nvPr/>
        </p:nvSpPr>
        <p:spPr>
          <a:xfrm>
            <a:off x="7544696" y="4100215"/>
            <a:ext cx="3454400" cy="584775"/>
          </a:xfrm>
          <a:prstGeom prst="rect">
            <a:avLst/>
          </a:prstGeom>
          <a:noFill/>
        </p:spPr>
        <p:txBody>
          <a:bodyPr wrap="square" rtlCol="0">
            <a:spAutoFit/>
          </a:bodyPr>
          <a:lstStyle/>
          <a:p>
            <a:r>
              <a:rPr lang="en-US" sz="2400" i="1" baseline="-25000" dirty="0"/>
              <a:t>Model Inversion</a:t>
            </a:r>
            <a:endParaRPr lang="en-DE" sz="2400" i="1" baseline="-25000" dirty="0"/>
          </a:p>
          <a:p>
            <a:endParaRPr lang="en-DE" sz="2400" i="1" baseline="-25000" dirty="0"/>
          </a:p>
        </p:txBody>
      </p:sp>
      <p:sp>
        <p:nvSpPr>
          <p:cNvPr id="18" name="Curved Right Arrow 17">
            <a:extLst>
              <a:ext uri="{FF2B5EF4-FFF2-40B4-BE49-F238E27FC236}">
                <a16:creationId xmlns:a16="http://schemas.microsoft.com/office/drawing/2014/main" id="{50B70171-0E99-5D5B-C351-ACEC9B47F996}"/>
              </a:ext>
            </a:extLst>
          </p:cNvPr>
          <p:cNvSpPr/>
          <p:nvPr/>
        </p:nvSpPr>
        <p:spPr>
          <a:xfrm rot="10800000">
            <a:off x="6482437" y="3794703"/>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19" name="TextBox 18">
            <a:extLst>
              <a:ext uri="{FF2B5EF4-FFF2-40B4-BE49-F238E27FC236}">
                <a16:creationId xmlns:a16="http://schemas.microsoft.com/office/drawing/2014/main" id="{E7BED252-05E1-7D5A-0EE6-7E5713CB2D62}"/>
              </a:ext>
            </a:extLst>
          </p:cNvPr>
          <p:cNvSpPr txBox="1"/>
          <p:nvPr/>
        </p:nvSpPr>
        <p:spPr>
          <a:xfrm>
            <a:off x="7544696" y="4549088"/>
            <a:ext cx="3454400" cy="584775"/>
          </a:xfrm>
          <a:prstGeom prst="rect">
            <a:avLst/>
          </a:prstGeom>
          <a:noFill/>
        </p:spPr>
        <p:txBody>
          <a:bodyPr wrap="square" rtlCol="0">
            <a:spAutoFit/>
          </a:bodyPr>
          <a:lstStyle/>
          <a:p>
            <a:r>
              <a:rPr lang="en-GB" sz="2400" i="1" baseline="-25000" dirty="0"/>
              <a:t>P</a:t>
            </a:r>
            <a:r>
              <a:rPr lang="en-DE" sz="2400" i="1" baseline="-25000" dirty="0"/>
              <a:t>(</a:t>
            </a:r>
            <a:r>
              <a:rPr lang="en-DE" sz="2400" baseline="-25000" dirty="0"/>
              <a:t>𝜃|</a:t>
            </a:r>
            <a:r>
              <a:rPr lang="en-DE" sz="2400" i="1" baseline="-25000" dirty="0"/>
              <a:t>D, M)</a:t>
            </a:r>
            <a:r>
              <a:rPr lang="en-GB" sz="2400" i="1" baseline="-25000" dirty="0"/>
              <a:t> </a:t>
            </a:r>
            <a:endParaRPr lang="en-DE" sz="2400" i="1" baseline="-25000" dirty="0"/>
          </a:p>
          <a:p>
            <a:endParaRPr lang="en-DE" sz="2400" i="1" baseline="-25000" dirty="0"/>
          </a:p>
        </p:txBody>
      </p:sp>
    </p:spTree>
    <p:extLst>
      <p:ext uri="{BB962C8B-B14F-4D97-AF65-F5344CB8AC3E}">
        <p14:creationId xmlns:p14="http://schemas.microsoft.com/office/powerpoint/2010/main" val="38768385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21" name="Rounded Rectangle 20">
            <a:extLst>
              <a:ext uri="{FF2B5EF4-FFF2-40B4-BE49-F238E27FC236}">
                <a16:creationId xmlns:a16="http://schemas.microsoft.com/office/drawing/2014/main" id="{FE862206-D5E0-5831-AC4F-D4249264D833}"/>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Tree>
    <p:extLst>
      <p:ext uri="{BB962C8B-B14F-4D97-AF65-F5344CB8AC3E}">
        <p14:creationId xmlns:p14="http://schemas.microsoft.com/office/powerpoint/2010/main" val="392390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1477328"/>
          </a:xfrm>
          <a:prstGeom prst="rect">
            <a:avLst/>
          </a:prstGeom>
          <a:noFill/>
        </p:spPr>
        <p:txBody>
          <a:bodyPr wrap="square" rtlCol="0">
            <a:spAutoFit/>
          </a:bodyPr>
          <a:lstStyle/>
          <a:p>
            <a:pPr marL="285750" indent="-285750">
              <a:buFont typeface="Arial" panose="020B0604020202020204" pitchFamily="34" charset="0"/>
              <a:buChar char="•"/>
            </a:pPr>
            <a:r>
              <a:rPr lang="en-DE" dirty="0"/>
              <a:t>It is a mathematical model that defines internal variables </a:t>
            </a:r>
          </a:p>
          <a:p>
            <a:pPr marL="285750" indent="-285750">
              <a:buFont typeface="Arial" panose="020B0604020202020204" pitchFamily="34" charset="0"/>
              <a:buChar char="•"/>
            </a:pPr>
            <a:r>
              <a:rPr lang="en-DE" dirty="0"/>
              <a:t>These unobservable variables are parameterized and change according to the cognitive operations required to solve a task</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E.g., deciding what to eat</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p:spTree>
    <p:extLst>
      <p:ext uri="{BB962C8B-B14F-4D97-AF65-F5344CB8AC3E}">
        <p14:creationId xmlns:p14="http://schemas.microsoft.com/office/powerpoint/2010/main" val="936951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88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Tree>
    <p:extLst>
      <p:ext uri="{BB962C8B-B14F-4D97-AF65-F5344CB8AC3E}">
        <p14:creationId xmlns:p14="http://schemas.microsoft.com/office/powerpoint/2010/main" val="35699794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2502081"/>
            <a:ext cx="9080938" cy="4355919"/>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869282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3529236"/>
            <a:ext cx="9080938" cy="3328764"/>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6059999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32086" y="1042839"/>
            <a:ext cx="9983513" cy="1477328"/>
          </a:xfrm>
          <a:prstGeom prst="rect">
            <a:avLst/>
          </a:prstGeom>
          <a:noFill/>
        </p:spPr>
        <p:txBody>
          <a:bodyPr wrap="square">
            <a:spAutoFit/>
          </a:bodyPr>
          <a:lstStyle/>
          <a:p>
            <a:r>
              <a:rPr lang="en-DE" dirty="0"/>
              <a:t>in order to check whether the fitting procedure for each model gave meaningful parameters. </a:t>
            </a:r>
          </a:p>
          <a:p>
            <a:endParaRPr lang="en-DE" dirty="0"/>
          </a:p>
          <a:p>
            <a:pPr marL="342900" indent="-342900">
              <a:buAutoNum type="arabicPeriod"/>
            </a:pPr>
            <a:r>
              <a:rPr lang="en-DE" dirty="0"/>
              <a:t>Simulate data with parameters randomly sampled from our parameter space.</a:t>
            </a:r>
          </a:p>
          <a:p>
            <a:pPr marL="342900" indent="-342900">
              <a:buAutoNum type="arabicPeriod"/>
            </a:pPr>
            <a:r>
              <a:rPr lang="en-DE" dirty="0"/>
              <a:t>Fit the model to the simulated data.</a:t>
            </a:r>
          </a:p>
          <a:p>
            <a:pPr marL="342900" indent="-342900">
              <a:buAutoNum type="arabicPeriod"/>
            </a:pPr>
            <a:r>
              <a:rPr lang="en-DE" dirty="0"/>
              <a:t>Compared parameters used to simulate the data to the fitted data</a:t>
            </a:r>
          </a:p>
        </p:txBody>
      </p:sp>
      <p:sp>
        <p:nvSpPr>
          <p:cNvPr id="5" name="Rectangle 4">
            <a:extLst>
              <a:ext uri="{FF2B5EF4-FFF2-40B4-BE49-F238E27FC236}">
                <a16:creationId xmlns:a16="http://schemas.microsoft.com/office/drawing/2014/main" id="{255453A1-1E70-40E9-BD77-DAC8020180BA}"/>
              </a:ext>
            </a:extLst>
          </p:cNvPr>
          <p:cNvSpPr/>
          <p:nvPr/>
        </p:nvSpPr>
        <p:spPr>
          <a:xfrm>
            <a:off x="4251314" y="3803639"/>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parameter recovery}</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8" name="TextBox 7">
            <a:extLst>
              <a:ext uri="{FF2B5EF4-FFF2-40B4-BE49-F238E27FC236}">
                <a16:creationId xmlns:a16="http://schemas.microsoft.com/office/drawing/2014/main" id="{111C665A-C63D-847E-4948-2C10CDE1FA29}"/>
              </a:ext>
            </a:extLst>
          </p:cNvPr>
          <p:cNvSpPr txBox="1"/>
          <p:nvPr/>
        </p:nvSpPr>
        <p:spPr>
          <a:xfrm>
            <a:off x="4159919" y="3372489"/>
            <a:ext cx="6202278" cy="369332"/>
          </a:xfrm>
          <a:prstGeom prst="rect">
            <a:avLst/>
          </a:prstGeom>
          <a:noFill/>
        </p:spPr>
        <p:txBody>
          <a:bodyPr wrap="square">
            <a:spAutoFit/>
          </a:bodyPr>
          <a:lstStyle/>
          <a:p>
            <a:r>
              <a:rPr lang="en-DE" dirty="0"/>
              <a:t>Run the two sections now, as they take quite some time </a:t>
            </a:r>
          </a:p>
        </p:txBody>
      </p:sp>
    </p:spTree>
    <p:extLst>
      <p:ext uri="{BB962C8B-B14F-4D97-AF65-F5344CB8AC3E}">
        <p14:creationId xmlns:p14="http://schemas.microsoft.com/office/powerpoint/2010/main" val="39367341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63619" y="1042838"/>
            <a:ext cx="9683968" cy="1477328"/>
          </a:xfrm>
          <a:prstGeom prst="rect">
            <a:avLst/>
          </a:prstGeom>
          <a:noFill/>
        </p:spPr>
        <p:txBody>
          <a:bodyPr wrap="square">
            <a:spAutoFit/>
          </a:bodyPr>
          <a:lstStyle/>
          <a:p>
            <a:r>
              <a:rPr lang="en-DE" dirty="0"/>
              <a:t>We know how to simulate parameters, but how can we actually fit the model to data?</a:t>
            </a:r>
          </a:p>
          <a:p>
            <a:endParaRPr lang="en-DE" dirty="0"/>
          </a:p>
          <a:p>
            <a:endParaRPr lang="en-DE" dirty="0"/>
          </a:p>
          <a:p>
            <a:r>
              <a:rPr lang="en-DE" dirty="0"/>
              <a:t>When we fit model to data we are estimating the parameters that are maximizing the likelihood of </a:t>
            </a:r>
          </a:p>
          <a:p>
            <a:r>
              <a:rPr lang="en-GB" dirty="0"/>
              <a:t>observing those data.</a:t>
            </a:r>
            <a:endParaRPr lang="en-DE" dirty="0"/>
          </a:p>
        </p:txBody>
      </p:sp>
      <p:sp>
        <p:nvSpPr>
          <p:cNvPr id="8" name="TextBox 7">
            <a:extLst>
              <a:ext uri="{FF2B5EF4-FFF2-40B4-BE49-F238E27FC236}">
                <a16:creationId xmlns:a16="http://schemas.microsoft.com/office/drawing/2014/main" id="{59AB0406-2870-5EFD-D0BF-12BF7D2AC047}"/>
              </a:ext>
            </a:extLst>
          </p:cNvPr>
          <p:cNvSpPr txBox="1"/>
          <p:nvPr/>
        </p:nvSpPr>
        <p:spPr>
          <a:xfrm>
            <a:off x="1257300" y="3023156"/>
            <a:ext cx="10172700" cy="2031325"/>
          </a:xfrm>
          <a:prstGeom prst="rect">
            <a:avLst/>
          </a:prstGeom>
          <a:noFill/>
        </p:spPr>
        <p:txBody>
          <a:bodyPr wrap="square">
            <a:spAutoFit/>
          </a:bodyPr>
          <a:lstStyle/>
          <a:p>
            <a:r>
              <a:rPr lang="en-GB" i="1" dirty="0"/>
              <a:t>p(c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a:t>
            </a:r>
            <a:r>
              <a:rPr lang="en-GB" i="1" dirty="0">
                <a:effectLst/>
                <a:latin typeface="Arial" panose="020B0604020202020204" pitchFamily="34" charset="0"/>
              </a:rPr>
              <a:t>= likelihood of observing the data given the parameters and the model </a:t>
            </a:r>
          </a:p>
          <a:p>
            <a:endParaRPr lang="en-GB" i="1" dirty="0">
              <a:latin typeface="Arial" panose="020B0604020202020204" pitchFamily="34" charset="0"/>
            </a:endParaRPr>
          </a:p>
          <a:p>
            <a:r>
              <a:rPr lang="en-DE" dirty="0"/>
              <a:t>This is estimated as the product of the probabilities, and it is thus usually a small number</a:t>
            </a:r>
          </a:p>
          <a:p>
            <a:endParaRPr lang="en-DE" dirty="0"/>
          </a:p>
          <a:p>
            <a:r>
              <a:rPr lang="en-DE" dirty="0"/>
              <a:t>To make it more tractable, the logarithm is taken - Log Likelihood</a:t>
            </a:r>
          </a:p>
          <a:p>
            <a:endParaRPr lang="en-DE" dirty="0"/>
          </a:p>
          <a:p>
            <a:endParaRPr lang="en-DE" dirty="0"/>
          </a:p>
        </p:txBody>
      </p:sp>
      <p:pic>
        <p:nvPicPr>
          <p:cNvPr id="4" name="Picture 3" descr="Logo&#10;&#10;Description automatically generated">
            <a:extLst>
              <a:ext uri="{FF2B5EF4-FFF2-40B4-BE49-F238E27FC236}">
                <a16:creationId xmlns:a16="http://schemas.microsoft.com/office/drawing/2014/main" id="{63EAD455-4515-4B62-248C-90FF1A32E619}"/>
              </a:ext>
            </a:extLst>
          </p:cNvPr>
          <p:cNvPicPr>
            <a:picLocks noChangeAspect="1"/>
          </p:cNvPicPr>
          <p:nvPr/>
        </p:nvPicPr>
        <p:blipFill>
          <a:blip r:embed="rId3"/>
          <a:stretch>
            <a:fillRect/>
          </a:stretch>
        </p:blipFill>
        <p:spPr>
          <a:xfrm>
            <a:off x="3993687" y="4540780"/>
            <a:ext cx="3674461" cy="1105034"/>
          </a:xfrm>
          <a:prstGeom prst="rect">
            <a:avLst/>
          </a:prstGeom>
        </p:spPr>
      </p:pic>
      <p:sp>
        <p:nvSpPr>
          <p:cNvPr id="9" name="TextBox 8">
            <a:extLst>
              <a:ext uri="{FF2B5EF4-FFF2-40B4-BE49-F238E27FC236}">
                <a16:creationId xmlns:a16="http://schemas.microsoft.com/office/drawing/2014/main" id="{B8712A41-CBB3-3D2C-CA94-66129BDCEE0F}"/>
              </a:ext>
            </a:extLst>
          </p:cNvPr>
          <p:cNvSpPr txBox="1"/>
          <p:nvPr/>
        </p:nvSpPr>
        <p:spPr>
          <a:xfrm>
            <a:off x="660088" y="5734267"/>
            <a:ext cx="10172700" cy="646331"/>
          </a:xfrm>
          <a:prstGeom prst="rect">
            <a:avLst/>
          </a:prstGeom>
          <a:noFill/>
        </p:spPr>
        <p:txBody>
          <a:bodyPr wrap="square">
            <a:spAutoFit/>
          </a:bodyPr>
          <a:lstStyle/>
          <a:p>
            <a:r>
              <a:rPr lang="en-US" dirty="0"/>
              <a:t>The </a:t>
            </a:r>
            <a:r>
              <a:rPr lang="en-US" i="1" dirty="0" err="1"/>
              <a:t>optim</a:t>
            </a:r>
            <a:r>
              <a:rPr lang="en-US" i="1" dirty="0"/>
              <a:t> </a:t>
            </a:r>
            <a:r>
              <a:rPr lang="en-US" dirty="0"/>
              <a:t> function from R uses optimization algorithms to find the values that minimize each functions: </a:t>
            </a:r>
          </a:p>
          <a:p>
            <a:r>
              <a:rPr lang="en-US" dirty="0"/>
              <a:t>As it looks for a minimum, we need to feed it the Negative Log Likelihood</a:t>
            </a:r>
            <a:endParaRPr lang="en-DE" dirty="0"/>
          </a:p>
        </p:txBody>
      </p:sp>
    </p:spTree>
    <p:extLst>
      <p:ext uri="{BB962C8B-B14F-4D97-AF65-F5344CB8AC3E}">
        <p14:creationId xmlns:p14="http://schemas.microsoft.com/office/powerpoint/2010/main" val="4175373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xEl>
                                              <p:pRg st="0" end="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63619" y="1042838"/>
            <a:ext cx="9683968" cy="646331"/>
          </a:xfrm>
          <a:prstGeom prst="rect">
            <a:avLst/>
          </a:prstGeom>
          <a:noFill/>
        </p:spPr>
        <p:txBody>
          <a:bodyPr wrap="square">
            <a:spAutoFit/>
          </a:bodyPr>
          <a:lstStyle/>
          <a:p>
            <a:r>
              <a:rPr lang="en-US" dirty="0"/>
              <a:t>Alternative to Maximum Likelihood:  Maximum a Posteriori estimation,  Hierarchical Bayesian Estimation</a:t>
            </a:r>
            <a:endParaRPr lang="en-DE" dirty="0"/>
          </a:p>
        </p:txBody>
      </p:sp>
      <p:sp>
        <p:nvSpPr>
          <p:cNvPr id="10" name="TextBox 9">
            <a:extLst>
              <a:ext uri="{FF2B5EF4-FFF2-40B4-BE49-F238E27FC236}">
                <a16:creationId xmlns:a16="http://schemas.microsoft.com/office/drawing/2014/main" id="{49531971-840F-41F2-9B91-8138CD048EB8}"/>
              </a:ext>
            </a:extLst>
          </p:cNvPr>
          <p:cNvSpPr txBox="1"/>
          <p:nvPr/>
        </p:nvSpPr>
        <p:spPr>
          <a:xfrm>
            <a:off x="3212225" y="2059933"/>
            <a:ext cx="6203730" cy="1200329"/>
          </a:xfrm>
          <a:prstGeom prst="rect">
            <a:avLst/>
          </a:prstGeom>
          <a:noFill/>
        </p:spPr>
        <p:txBody>
          <a:bodyPr wrap="square">
            <a:spAutoFit/>
          </a:bodyPr>
          <a:lstStyle/>
          <a:p>
            <a:r>
              <a:rPr lang="en-GB" i="1" dirty="0"/>
              <a:t>p(c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a:t>
            </a:r>
            <a:r>
              <a:rPr lang="en-GB" i="1" dirty="0">
                <a:latin typeface="Arial" panose="020B0604020202020204" pitchFamily="34" charset="0"/>
              </a:rPr>
              <a:t>= </a:t>
            </a:r>
            <a:r>
              <a:rPr lang="en-GB" i="1" dirty="0"/>
              <a:t>= likelihood </a:t>
            </a:r>
            <a:r>
              <a:rPr lang="en-GB" i="1" dirty="0">
                <a:latin typeface="Arial" panose="020B0604020202020204" pitchFamily="34" charset="0"/>
              </a:rPr>
              <a:t>likelihood of observing the data given the parameters and the model </a:t>
            </a:r>
          </a:p>
          <a:p>
            <a:endParaRPr lang="en-GB" i="1" dirty="0">
              <a:latin typeface="Arial" panose="020B0604020202020204" pitchFamily="34" charset="0"/>
            </a:endParaRPr>
          </a:p>
          <a:p>
            <a:r>
              <a:rPr lang="en-GB" i="1" dirty="0">
                <a:effectLst/>
                <a:latin typeface="Arial" panose="020B0604020202020204" pitchFamily="34" charset="0"/>
              </a:rPr>
              <a:t> </a:t>
            </a:r>
            <a:endParaRPr lang="en-DE" dirty="0"/>
          </a:p>
        </p:txBody>
      </p:sp>
      <p:sp>
        <p:nvSpPr>
          <p:cNvPr id="11" name="TextBox 10">
            <a:extLst>
              <a:ext uri="{FF2B5EF4-FFF2-40B4-BE49-F238E27FC236}">
                <a16:creationId xmlns:a16="http://schemas.microsoft.com/office/drawing/2014/main" id="{A05F4B96-A357-3E32-07C0-61E879C7C770}"/>
              </a:ext>
            </a:extLst>
          </p:cNvPr>
          <p:cNvSpPr txBox="1"/>
          <p:nvPr/>
        </p:nvSpPr>
        <p:spPr>
          <a:xfrm>
            <a:off x="1257303" y="3429000"/>
            <a:ext cx="6203730" cy="369332"/>
          </a:xfrm>
          <a:prstGeom prst="rect">
            <a:avLst/>
          </a:prstGeom>
          <a:noFill/>
        </p:spPr>
        <p:txBody>
          <a:bodyPr wrap="square">
            <a:spAutoFit/>
          </a:bodyPr>
          <a:lstStyle/>
          <a:p>
            <a:r>
              <a:rPr lang="en-GB" i="1" dirty="0"/>
              <a:t>P( </a:t>
            </a:r>
            <a:r>
              <a:rPr lang="el-GR" dirty="0"/>
              <a:t>θ</a:t>
            </a:r>
            <a:r>
              <a:rPr lang="el-GR" i="1" dirty="0"/>
              <a:t>, </a:t>
            </a:r>
            <a:r>
              <a:rPr lang="en-GB" i="1" dirty="0"/>
              <a:t>m| </a:t>
            </a:r>
            <a:r>
              <a:rPr lang="en-GB" i="1" dirty="0" err="1"/>
              <a:t>c</a:t>
            </a:r>
            <a:r>
              <a:rPr lang="en-GB" i="1" baseline="-25000" dirty="0" err="1"/>
              <a:t>t</a:t>
            </a:r>
            <a:r>
              <a:rPr lang="en-GB" i="1" dirty="0"/>
              <a:t>, d1</a:t>
            </a:r>
            <a:r>
              <a:rPr lang="en-GB" i="1" baseline="-25000" dirty="0"/>
              <a:t>:t−1</a:t>
            </a:r>
            <a:r>
              <a:rPr lang="en-GB" i="1" dirty="0"/>
              <a:t>)</a:t>
            </a:r>
            <a:r>
              <a:rPr lang="en-GB" i="1" dirty="0">
                <a:effectLst/>
                <a:latin typeface="Arial" panose="020B0604020202020204" pitchFamily="34" charset="0"/>
              </a:rPr>
              <a:t> = </a:t>
            </a:r>
            <a:endParaRPr lang="en-DE" dirty="0"/>
          </a:p>
        </p:txBody>
      </p:sp>
      <p:sp>
        <p:nvSpPr>
          <p:cNvPr id="12" name="TextBox 11">
            <a:extLst>
              <a:ext uri="{FF2B5EF4-FFF2-40B4-BE49-F238E27FC236}">
                <a16:creationId xmlns:a16="http://schemas.microsoft.com/office/drawing/2014/main" id="{C9AAAA2E-09C5-1E44-D0C5-E4316C78A6D6}"/>
              </a:ext>
            </a:extLst>
          </p:cNvPr>
          <p:cNvSpPr txBox="1"/>
          <p:nvPr/>
        </p:nvSpPr>
        <p:spPr>
          <a:xfrm>
            <a:off x="3212225" y="3413073"/>
            <a:ext cx="6203730" cy="369332"/>
          </a:xfrm>
          <a:prstGeom prst="rect">
            <a:avLst/>
          </a:prstGeom>
          <a:noFill/>
        </p:spPr>
        <p:txBody>
          <a:bodyPr wrap="square">
            <a:spAutoFit/>
          </a:bodyPr>
          <a:lstStyle/>
          <a:p>
            <a:r>
              <a:rPr lang="en-GB" i="1" dirty="0"/>
              <a:t>p (c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 * p(</a:t>
            </a:r>
            <a:r>
              <a:rPr lang="el-GR" dirty="0"/>
              <a:t>θ</a:t>
            </a:r>
            <a:r>
              <a:rPr lang="en-US" dirty="0"/>
              <a:t>, m)</a:t>
            </a:r>
            <a:r>
              <a:rPr lang="en-GB" i="1" dirty="0">
                <a:effectLst/>
                <a:latin typeface="Arial" panose="020B0604020202020204" pitchFamily="34" charset="0"/>
              </a:rPr>
              <a:t> </a:t>
            </a:r>
            <a:endParaRPr lang="en-DE" dirty="0"/>
          </a:p>
        </p:txBody>
      </p:sp>
      <p:pic>
        <p:nvPicPr>
          <p:cNvPr id="5" name="Picture 4" descr="Diagram&#10;&#10;Description automatically generated">
            <a:extLst>
              <a:ext uri="{FF2B5EF4-FFF2-40B4-BE49-F238E27FC236}">
                <a16:creationId xmlns:a16="http://schemas.microsoft.com/office/drawing/2014/main" id="{3045DCBB-D360-2062-2B41-EE534F298560}"/>
              </a:ext>
            </a:extLst>
          </p:cNvPr>
          <p:cNvPicPr>
            <a:picLocks noChangeAspect="1"/>
          </p:cNvPicPr>
          <p:nvPr/>
        </p:nvPicPr>
        <p:blipFill>
          <a:blip r:embed="rId3"/>
          <a:stretch>
            <a:fillRect/>
          </a:stretch>
        </p:blipFill>
        <p:spPr>
          <a:xfrm>
            <a:off x="4833665" y="4319752"/>
            <a:ext cx="2295540" cy="2126986"/>
          </a:xfrm>
          <a:prstGeom prst="rect">
            <a:avLst/>
          </a:prstGeom>
        </p:spPr>
      </p:pic>
      <p:cxnSp>
        <p:nvCxnSpPr>
          <p:cNvPr id="14" name="Straight Arrow Connector 13">
            <a:extLst>
              <a:ext uri="{FF2B5EF4-FFF2-40B4-BE49-F238E27FC236}">
                <a16:creationId xmlns:a16="http://schemas.microsoft.com/office/drawing/2014/main" id="{AB0FBD67-7C3C-9580-C5A7-CD9AA50AFC06}"/>
              </a:ext>
            </a:extLst>
          </p:cNvPr>
          <p:cNvCxnSpPr/>
          <p:nvPr/>
        </p:nvCxnSpPr>
        <p:spPr>
          <a:xfrm>
            <a:off x="5360276" y="3798332"/>
            <a:ext cx="0" cy="679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1976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10" name="Rectangle 9">
            <a:extLst>
              <a:ext uri="{FF2B5EF4-FFF2-40B4-BE49-F238E27FC236}">
                <a16:creationId xmlns:a16="http://schemas.microsoft.com/office/drawing/2014/main" id="{19A5A8E4-430C-F3B2-AE05-904525BB2C00}"/>
              </a:ext>
            </a:extLst>
          </p:cNvPr>
          <p:cNvSpPr/>
          <p:nvPr/>
        </p:nvSpPr>
        <p:spPr>
          <a:xfrm>
            <a:off x="1099041" y="1349196"/>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parameter recovery}</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20701633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sp>
        <p:nvSpPr>
          <p:cNvPr id="5" name="TextBox 4">
            <a:extLst>
              <a:ext uri="{FF2B5EF4-FFF2-40B4-BE49-F238E27FC236}">
                <a16:creationId xmlns:a16="http://schemas.microsoft.com/office/drawing/2014/main" id="{758489B3-086C-6827-3460-0A5BF8E6DA87}"/>
              </a:ext>
            </a:extLst>
          </p:cNvPr>
          <p:cNvSpPr txBox="1"/>
          <p:nvPr/>
        </p:nvSpPr>
        <p:spPr>
          <a:xfrm>
            <a:off x="563619" y="1042838"/>
            <a:ext cx="11102864" cy="5078313"/>
          </a:xfrm>
          <a:prstGeom prst="rect">
            <a:avLst/>
          </a:prstGeom>
          <a:noFill/>
        </p:spPr>
        <p:txBody>
          <a:bodyPr wrap="square">
            <a:spAutoFit/>
          </a:bodyPr>
          <a:lstStyle/>
          <a:p>
            <a:r>
              <a:rPr lang="en-DE" dirty="0"/>
              <a:t>We can show that the model can successfully recover the parameters. </a:t>
            </a:r>
          </a:p>
          <a:p>
            <a:endParaRPr lang="en-DE" dirty="0"/>
          </a:p>
          <a:p>
            <a:r>
              <a:rPr lang="en-DE" dirty="0"/>
              <a:t>But can the model distinguish between different models that might have generated the data?</a:t>
            </a:r>
          </a:p>
          <a:p>
            <a:endParaRPr lang="en-DE" dirty="0"/>
          </a:p>
          <a:p>
            <a:r>
              <a:rPr lang="en-US" dirty="0"/>
              <a:t>In order to answer this question, we need to check whether the model can successfully recover the model that generated the data. </a:t>
            </a:r>
          </a:p>
          <a:p>
            <a:endParaRPr lang="en-US" dirty="0"/>
          </a:p>
          <a:p>
            <a:pPr marL="342900" indent="-342900">
              <a:buAutoNum type="arabicPeriod"/>
            </a:pPr>
            <a:r>
              <a:rPr lang="en-DE" dirty="0"/>
              <a:t>Simulate data with different models from our model space.</a:t>
            </a:r>
          </a:p>
          <a:p>
            <a:pPr marL="342900" indent="-342900">
              <a:buAutoNum type="arabicPeriod"/>
            </a:pPr>
            <a:r>
              <a:rPr lang="en-DE" dirty="0"/>
              <a:t>Fit all the models to the simulated data.</a:t>
            </a:r>
          </a:p>
          <a:p>
            <a:pPr marL="342900" indent="-342900">
              <a:buAutoNum type="arabicPeriod"/>
            </a:pPr>
            <a:r>
              <a:rPr lang="en-DE" dirty="0"/>
              <a:t>Compare the fit of each models </a:t>
            </a:r>
          </a:p>
          <a:p>
            <a:pPr marL="342900" indent="-342900">
              <a:buAutoNum type="arabicPeriod"/>
            </a:pPr>
            <a:endParaRPr lang="en-DE" dirty="0"/>
          </a:p>
          <a:p>
            <a:r>
              <a:rPr lang="en-DE" dirty="0"/>
              <a:t>Ideally, the model that generated the data should have the best fit compared to the others</a:t>
            </a:r>
          </a:p>
          <a:p>
            <a:endParaRPr lang="en-DE" dirty="0"/>
          </a:p>
          <a:p>
            <a:endParaRPr lang="en-US" dirty="0"/>
          </a:p>
          <a:p>
            <a:endParaRPr lang="en-US" dirty="0"/>
          </a:p>
          <a:p>
            <a:r>
              <a:rPr lang="en-US" dirty="0"/>
              <a:t> </a:t>
            </a:r>
          </a:p>
          <a:p>
            <a:endParaRPr lang="en-US" dirty="0"/>
          </a:p>
          <a:p>
            <a:endParaRPr lang="en-DE" dirty="0"/>
          </a:p>
        </p:txBody>
      </p:sp>
    </p:spTree>
    <p:extLst>
      <p:ext uri="{BB962C8B-B14F-4D97-AF65-F5344CB8AC3E}">
        <p14:creationId xmlns:p14="http://schemas.microsoft.com/office/powerpoint/2010/main" val="68942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sp>
        <p:nvSpPr>
          <p:cNvPr id="5" name="TextBox 4">
            <a:extLst>
              <a:ext uri="{FF2B5EF4-FFF2-40B4-BE49-F238E27FC236}">
                <a16:creationId xmlns:a16="http://schemas.microsoft.com/office/drawing/2014/main" id="{758489B3-086C-6827-3460-0A5BF8E6DA87}"/>
              </a:ext>
            </a:extLst>
          </p:cNvPr>
          <p:cNvSpPr txBox="1"/>
          <p:nvPr/>
        </p:nvSpPr>
        <p:spPr>
          <a:xfrm>
            <a:off x="563619" y="1042838"/>
            <a:ext cx="11102864" cy="3693319"/>
          </a:xfrm>
          <a:prstGeom prst="rect">
            <a:avLst/>
          </a:prstGeom>
          <a:noFill/>
        </p:spPr>
        <p:txBody>
          <a:bodyPr wrap="square">
            <a:spAutoFit/>
          </a:bodyPr>
          <a:lstStyle/>
          <a:p>
            <a:r>
              <a:rPr lang="en-DE" dirty="0"/>
              <a:t>But how can we compare the fit of different models?</a:t>
            </a:r>
          </a:p>
          <a:p>
            <a:endParaRPr lang="en-DE" dirty="0"/>
          </a:p>
          <a:p>
            <a:r>
              <a:rPr lang="en-GB" dirty="0"/>
              <a:t>﻿In model comparison, our goal is to figure out which model of a set of possible models is most likely to have generated the data. </a:t>
            </a:r>
          </a:p>
          <a:p>
            <a:endParaRPr lang="en-GB" dirty="0"/>
          </a:p>
          <a:p>
            <a:r>
              <a:rPr lang="en-GB" dirty="0"/>
              <a:t>Therefore, for each model, we need to compute the probability that the data were generated by a model: </a:t>
            </a:r>
            <a:r>
              <a:rPr lang="en-GB" i="1" dirty="0"/>
              <a:t> p(m|d</a:t>
            </a:r>
            <a:r>
              <a:rPr lang="en-GB" i="1" baseline="-25000" dirty="0"/>
              <a:t>1:t</a:t>
            </a:r>
            <a:r>
              <a:rPr lang="en-GB" i="1" dirty="0"/>
              <a:t>) </a:t>
            </a:r>
          </a:p>
          <a:p>
            <a:endParaRPr lang="en-GB" dirty="0"/>
          </a:p>
          <a:p>
            <a:r>
              <a:rPr lang="en-GB" dirty="0"/>
              <a:t>The method commonly used is the Bayesian Information Criterion :</a:t>
            </a:r>
            <a:endParaRPr lang="en-DE" dirty="0"/>
          </a:p>
          <a:p>
            <a:endParaRPr lang="en-US" dirty="0"/>
          </a:p>
          <a:p>
            <a:endParaRPr lang="en-US" dirty="0"/>
          </a:p>
          <a:p>
            <a:r>
              <a:rPr lang="en-US" dirty="0"/>
              <a:t> </a:t>
            </a:r>
          </a:p>
          <a:p>
            <a:endParaRPr lang="en-US" dirty="0"/>
          </a:p>
          <a:p>
            <a:endParaRPr lang="en-DE" dirty="0"/>
          </a:p>
        </p:txBody>
      </p:sp>
      <p:pic>
        <p:nvPicPr>
          <p:cNvPr id="3" name="Picture 2" descr="Logo&#10;&#10;Description automatically generated with low confidence">
            <a:extLst>
              <a:ext uri="{FF2B5EF4-FFF2-40B4-BE49-F238E27FC236}">
                <a16:creationId xmlns:a16="http://schemas.microsoft.com/office/drawing/2014/main" id="{1335179F-9F26-101E-85CB-E5A4A3166556}"/>
              </a:ext>
            </a:extLst>
          </p:cNvPr>
          <p:cNvPicPr>
            <a:picLocks noChangeAspect="1"/>
          </p:cNvPicPr>
          <p:nvPr/>
        </p:nvPicPr>
        <p:blipFill>
          <a:blip r:embed="rId3"/>
          <a:stretch>
            <a:fillRect/>
          </a:stretch>
        </p:blipFill>
        <p:spPr>
          <a:xfrm>
            <a:off x="4389179" y="3408302"/>
            <a:ext cx="3396374" cy="773857"/>
          </a:xfrm>
          <a:prstGeom prst="rect">
            <a:avLst/>
          </a:prstGeom>
        </p:spPr>
      </p:pic>
    </p:spTree>
    <p:extLst>
      <p:ext uri="{BB962C8B-B14F-4D97-AF65-F5344CB8AC3E}">
        <p14:creationId xmlns:p14="http://schemas.microsoft.com/office/powerpoint/2010/main" val="1465408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pic>
        <p:nvPicPr>
          <p:cNvPr id="4" name="Picture 3" descr="Chart, treemap chart&#10;&#10;Description automatically generated">
            <a:extLst>
              <a:ext uri="{FF2B5EF4-FFF2-40B4-BE49-F238E27FC236}">
                <a16:creationId xmlns:a16="http://schemas.microsoft.com/office/drawing/2014/main" id="{059297B8-AF02-634B-EFEE-619D391F23DD}"/>
              </a:ext>
            </a:extLst>
          </p:cNvPr>
          <p:cNvPicPr>
            <a:picLocks noChangeAspect="1"/>
          </p:cNvPicPr>
          <p:nvPr/>
        </p:nvPicPr>
        <p:blipFill>
          <a:blip r:embed="rId3"/>
          <a:stretch>
            <a:fillRect/>
          </a:stretch>
        </p:blipFill>
        <p:spPr>
          <a:xfrm>
            <a:off x="1418897" y="1739439"/>
            <a:ext cx="8198069" cy="4443963"/>
          </a:xfrm>
          <a:prstGeom prst="rect">
            <a:avLst/>
          </a:prstGeom>
        </p:spPr>
      </p:pic>
      <p:sp>
        <p:nvSpPr>
          <p:cNvPr id="8" name="TextBox 7">
            <a:extLst>
              <a:ext uri="{FF2B5EF4-FFF2-40B4-BE49-F238E27FC236}">
                <a16:creationId xmlns:a16="http://schemas.microsoft.com/office/drawing/2014/main" id="{80509ED7-C5FE-C399-485F-28DD003C6C9D}"/>
              </a:ext>
            </a:extLst>
          </p:cNvPr>
          <p:cNvSpPr txBox="1"/>
          <p:nvPr/>
        </p:nvSpPr>
        <p:spPr>
          <a:xfrm>
            <a:off x="5060732" y="1349197"/>
            <a:ext cx="6826469" cy="369332"/>
          </a:xfrm>
          <a:prstGeom prst="rect">
            <a:avLst/>
          </a:prstGeom>
          <a:noFill/>
        </p:spPr>
        <p:txBody>
          <a:bodyPr wrap="square" rtlCol="0">
            <a:spAutoFit/>
          </a:bodyPr>
          <a:lstStyle/>
          <a:p>
            <a:r>
              <a:rPr lang="en-DE" dirty="0"/>
              <a:t>Fit Model</a:t>
            </a:r>
          </a:p>
        </p:txBody>
      </p:sp>
      <p:sp>
        <p:nvSpPr>
          <p:cNvPr id="9" name="TextBox 8">
            <a:extLst>
              <a:ext uri="{FF2B5EF4-FFF2-40B4-BE49-F238E27FC236}">
                <a16:creationId xmlns:a16="http://schemas.microsoft.com/office/drawing/2014/main" id="{6455783B-8B2E-48D8-B907-3941614BA9AC}"/>
              </a:ext>
            </a:extLst>
          </p:cNvPr>
          <p:cNvSpPr txBox="1"/>
          <p:nvPr/>
        </p:nvSpPr>
        <p:spPr>
          <a:xfrm rot="16200000">
            <a:off x="215756" y="3441845"/>
            <a:ext cx="2775617" cy="369332"/>
          </a:xfrm>
          <a:prstGeom prst="rect">
            <a:avLst/>
          </a:prstGeom>
          <a:noFill/>
        </p:spPr>
        <p:txBody>
          <a:bodyPr wrap="square" rtlCol="0">
            <a:spAutoFit/>
          </a:bodyPr>
          <a:lstStyle/>
          <a:p>
            <a:r>
              <a:rPr lang="en-DE" dirty="0"/>
              <a:t>Simulated Model</a:t>
            </a:r>
          </a:p>
        </p:txBody>
      </p:sp>
    </p:spTree>
    <p:extLst>
      <p:ext uri="{BB962C8B-B14F-4D97-AF65-F5344CB8AC3E}">
        <p14:creationId xmlns:p14="http://schemas.microsoft.com/office/powerpoint/2010/main" val="1442511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69332"/>
          </a:xfrm>
          <a:prstGeom prst="rect">
            <a:avLst/>
          </a:prstGeom>
          <a:noFill/>
        </p:spPr>
        <p:txBody>
          <a:bodyPr wrap="square" rtlCol="0">
            <a:spAutoFit/>
          </a:bodyPr>
          <a:lstStyle/>
          <a:p>
            <a:pPr marL="285750" indent="-285750">
              <a:buFont typeface="Arial" panose="020B0604020202020204" pitchFamily="34" charset="0"/>
              <a:buChar char="•"/>
            </a:pPr>
            <a:r>
              <a:rPr lang="en-DE" dirty="0"/>
              <a:t>Our choice depends on the value that we assign on each option</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1436914" y="2510971"/>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1436914" y="2510971"/>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148285" y="2510971"/>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148285" y="2510971"/>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11083180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4559614"/>
            <a:ext cx="9017875" cy="2298385"/>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789502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a:t>
            </a:r>
          </a:p>
        </p:txBody>
      </p:sp>
      <p:sp>
        <p:nvSpPr>
          <p:cNvPr id="10" name="TextBox 9">
            <a:extLst>
              <a:ext uri="{FF2B5EF4-FFF2-40B4-BE49-F238E27FC236}">
                <a16:creationId xmlns:a16="http://schemas.microsoft.com/office/drawing/2014/main" id="{7B719E8B-AD4F-333C-5CC2-2D65BF3B0BB1}"/>
              </a:ext>
            </a:extLst>
          </p:cNvPr>
          <p:cNvSpPr txBox="1"/>
          <p:nvPr/>
        </p:nvSpPr>
        <p:spPr>
          <a:xfrm>
            <a:off x="264072" y="1146417"/>
            <a:ext cx="11560066" cy="923330"/>
          </a:xfrm>
          <a:prstGeom prst="rect">
            <a:avLst/>
          </a:prstGeom>
          <a:noFill/>
        </p:spPr>
        <p:txBody>
          <a:bodyPr wrap="square">
            <a:spAutoFit/>
          </a:bodyPr>
          <a:lstStyle/>
          <a:p>
            <a:r>
              <a:rPr lang="en-DE" dirty="0"/>
              <a:t>Just like what we did in parameter recovery – </a:t>
            </a:r>
          </a:p>
          <a:p>
            <a:r>
              <a:rPr lang="en-DE" dirty="0"/>
              <a:t>When we fit model to data we are estimating the parameters that maximize the likelihood of </a:t>
            </a:r>
          </a:p>
          <a:p>
            <a:r>
              <a:rPr lang="en-GB" dirty="0"/>
              <a:t>observing those data.</a:t>
            </a:r>
            <a:endParaRPr lang="en-DE" dirty="0"/>
          </a:p>
        </p:txBody>
      </p:sp>
      <p:sp>
        <p:nvSpPr>
          <p:cNvPr id="11" name="Rectangle 10">
            <a:extLst>
              <a:ext uri="{FF2B5EF4-FFF2-40B4-BE49-F238E27FC236}">
                <a16:creationId xmlns:a16="http://schemas.microsoft.com/office/drawing/2014/main" id="{6288A9EC-1906-A72B-33D1-59762948C5CE}"/>
              </a:ext>
            </a:extLst>
          </p:cNvPr>
          <p:cNvSpPr/>
          <p:nvPr/>
        </p:nvSpPr>
        <p:spPr>
          <a:xfrm>
            <a:off x="1193634" y="2326659"/>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fit one participant}</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2" name="Rectangle 11">
            <a:extLst>
              <a:ext uri="{FF2B5EF4-FFF2-40B4-BE49-F238E27FC236}">
                <a16:creationId xmlns:a16="http://schemas.microsoft.com/office/drawing/2014/main" id="{DD1D53A5-F58E-05F2-4240-8CE0A1CDAD3B}"/>
              </a:ext>
            </a:extLst>
          </p:cNvPr>
          <p:cNvSpPr/>
          <p:nvPr/>
        </p:nvSpPr>
        <p:spPr>
          <a:xfrm>
            <a:off x="6347928" y="2326658"/>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fit all participant}</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762322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Comparison</a:t>
            </a:r>
          </a:p>
        </p:txBody>
      </p:sp>
      <p:sp>
        <p:nvSpPr>
          <p:cNvPr id="10" name="TextBox 9">
            <a:extLst>
              <a:ext uri="{FF2B5EF4-FFF2-40B4-BE49-F238E27FC236}">
                <a16:creationId xmlns:a16="http://schemas.microsoft.com/office/drawing/2014/main" id="{7B719E8B-AD4F-333C-5CC2-2D65BF3B0BB1}"/>
              </a:ext>
            </a:extLst>
          </p:cNvPr>
          <p:cNvSpPr txBox="1"/>
          <p:nvPr/>
        </p:nvSpPr>
        <p:spPr>
          <a:xfrm>
            <a:off x="264072" y="1146417"/>
            <a:ext cx="11560066" cy="1200329"/>
          </a:xfrm>
          <a:prstGeom prst="rect">
            <a:avLst/>
          </a:prstGeom>
          <a:noFill/>
        </p:spPr>
        <p:txBody>
          <a:bodyPr wrap="square">
            <a:spAutoFit/>
          </a:bodyPr>
          <a:lstStyle/>
          <a:p>
            <a:r>
              <a:rPr lang="en-US" dirty="0"/>
              <a:t>After calculating the BIC, we can count the number of participants for which each model was the best fit. </a:t>
            </a:r>
          </a:p>
          <a:p>
            <a:endParaRPr lang="en-US" dirty="0"/>
          </a:p>
          <a:p>
            <a:r>
              <a:rPr lang="en-US" dirty="0"/>
              <a:t>In addition, We can calculate the ”model evidence”, following </a:t>
            </a:r>
            <a:r>
              <a:rPr lang="en-US" dirty="0" err="1"/>
              <a:t>Gluth</a:t>
            </a:r>
            <a:r>
              <a:rPr lang="en-US" dirty="0"/>
              <a:t> et al. (2017), depending on the difference between the best and the second-best model for each participant. </a:t>
            </a:r>
            <a:endParaRPr lang="en-DE" dirty="0"/>
          </a:p>
        </p:txBody>
      </p:sp>
      <p:sp>
        <p:nvSpPr>
          <p:cNvPr id="12" name="Rectangle 11">
            <a:extLst>
              <a:ext uri="{FF2B5EF4-FFF2-40B4-BE49-F238E27FC236}">
                <a16:creationId xmlns:a16="http://schemas.microsoft.com/office/drawing/2014/main" id="{DD1D53A5-F58E-05F2-4240-8CE0A1CDAD3B}"/>
              </a:ext>
            </a:extLst>
          </p:cNvPr>
          <p:cNvSpPr/>
          <p:nvPr/>
        </p:nvSpPr>
        <p:spPr>
          <a:xfrm>
            <a:off x="3876400" y="3195604"/>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comparison}</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3" name="TextBox 12">
            <a:extLst>
              <a:ext uri="{FF2B5EF4-FFF2-40B4-BE49-F238E27FC236}">
                <a16:creationId xmlns:a16="http://schemas.microsoft.com/office/drawing/2014/main" id="{46FAB95C-A1F9-21EC-927B-D92FE90A472F}"/>
              </a:ext>
            </a:extLst>
          </p:cNvPr>
          <p:cNvSpPr txBox="1"/>
          <p:nvPr/>
        </p:nvSpPr>
        <p:spPr>
          <a:xfrm>
            <a:off x="264072" y="5934670"/>
            <a:ext cx="12285278" cy="923330"/>
          </a:xfrm>
          <a:prstGeom prst="rect">
            <a:avLst/>
          </a:prstGeom>
          <a:noFill/>
        </p:spPr>
        <p:txBody>
          <a:bodyPr wrap="square">
            <a:spAutoFit/>
          </a:bodyPr>
          <a:lstStyle/>
          <a:p>
            <a:br>
              <a:rPr lang="en-GB" dirty="0"/>
            </a:br>
            <a:r>
              <a:rPr lang="en-GB" dirty="0" err="1">
                <a:effectLst/>
                <a:latin typeface="Arial" panose="020B0604020202020204" pitchFamily="34" charset="0"/>
              </a:rPr>
              <a:t>Gluth</a:t>
            </a:r>
            <a:r>
              <a:rPr lang="en-GB" dirty="0">
                <a:effectLst/>
                <a:latin typeface="Arial" panose="020B0604020202020204" pitchFamily="34" charset="0"/>
              </a:rPr>
              <a:t>, S., </a:t>
            </a:r>
            <a:r>
              <a:rPr lang="en-GB" dirty="0" err="1">
                <a:effectLst/>
                <a:latin typeface="Arial" panose="020B0604020202020204" pitchFamily="34" charset="0"/>
              </a:rPr>
              <a:t>Hotaling</a:t>
            </a:r>
            <a:r>
              <a:rPr lang="en-GB" dirty="0">
                <a:effectLst/>
                <a:latin typeface="Arial" panose="020B0604020202020204" pitchFamily="34" charset="0"/>
              </a:rPr>
              <a:t>, J. M., and </a:t>
            </a:r>
            <a:r>
              <a:rPr lang="en-GB" dirty="0" err="1">
                <a:effectLst/>
                <a:latin typeface="Arial" panose="020B0604020202020204" pitchFamily="34" charset="0"/>
              </a:rPr>
              <a:t>Rieskamp</a:t>
            </a:r>
            <a:r>
              <a:rPr lang="en-GB" dirty="0">
                <a:effectLst/>
                <a:latin typeface="Arial" panose="020B0604020202020204" pitchFamily="34" charset="0"/>
              </a:rPr>
              <a:t>, J. (2017). The attraction effect modulates reward</a:t>
            </a:r>
            <a:r>
              <a:rPr lang="en-GB" dirty="0">
                <a:effectLst/>
                <a:latin typeface="Courier New" panose="02070309020205020404" pitchFamily="49" charset="0"/>
              </a:rPr>
              <a:t>16</a:t>
            </a:r>
            <a:br>
              <a:rPr lang="en-GB" dirty="0"/>
            </a:br>
            <a:r>
              <a:rPr lang="en-GB" dirty="0">
                <a:effectLst/>
                <a:latin typeface="Arial" panose="020B0604020202020204" pitchFamily="34" charset="0"/>
              </a:rPr>
              <a:t>prediction errors and intertemporal choices. </a:t>
            </a:r>
            <a:r>
              <a:rPr lang="en-GB" i="1" dirty="0">
                <a:effectLst/>
                <a:latin typeface="Arial" panose="020B0604020202020204" pitchFamily="34" charset="0"/>
              </a:rPr>
              <a:t>Journal of Neuroscience</a:t>
            </a:r>
            <a:r>
              <a:rPr lang="en-GB" dirty="0">
                <a:effectLst/>
                <a:latin typeface="Arial" panose="020B0604020202020204" pitchFamily="34" charset="0"/>
              </a:rPr>
              <a:t>, 37(2):371–382.</a:t>
            </a:r>
            <a:endParaRPr lang="en-DE" dirty="0"/>
          </a:p>
        </p:txBody>
      </p:sp>
    </p:spTree>
    <p:extLst>
      <p:ext uri="{BB962C8B-B14F-4D97-AF65-F5344CB8AC3E}">
        <p14:creationId xmlns:p14="http://schemas.microsoft.com/office/powerpoint/2010/main" val="19229606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5038411"/>
            <a:ext cx="9017875" cy="1819588"/>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1140007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30" name="TextBox 29">
            <a:extLst>
              <a:ext uri="{FF2B5EF4-FFF2-40B4-BE49-F238E27FC236}">
                <a16:creationId xmlns:a16="http://schemas.microsoft.com/office/drawing/2014/main" id="{3A4E6DF7-858A-B7B8-60D6-74A2DF08FC17}"/>
              </a:ext>
            </a:extLst>
          </p:cNvPr>
          <p:cNvSpPr txBox="1"/>
          <p:nvPr/>
        </p:nvSpPr>
        <p:spPr>
          <a:xfrm>
            <a:off x="264072" y="1146417"/>
            <a:ext cx="11560066" cy="1200329"/>
          </a:xfrm>
          <a:prstGeom prst="rect">
            <a:avLst/>
          </a:prstGeom>
          <a:noFill/>
        </p:spPr>
        <p:txBody>
          <a:bodyPr wrap="square">
            <a:spAutoFit/>
          </a:bodyPr>
          <a:lstStyle/>
          <a:p>
            <a:r>
              <a:rPr lang="en-US" dirty="0"/>
              <a:t>Validating the model means to check whether data simulated by the model, with the parameters of best fit, replicate pattern observed in the empirical data (posterior predictive check)</a:t>
            </a:r>
          </a:p>
          <a:p>
            <a:endParaRPr lang="en-US" dirty="0"/>
          </a:p>
          <a:p>
            <a:endParaRPr lang="en-DE" dirty="0"/>
          </a:p>
        </p:txBody>
      </p:sp>
      <p:pic>
        <p:nvPicPr>
          <p:cNvPr id="15" name="Picture 14" descr="Chart&#10;&#10;Description automatically generated">
            <a:extLst>
              <a:ext uri="{FF2B5EF4-FFF2-40B4-BE49-F238E27FC236}">
                <a16:creationId xmlns:a16="http://schemas.microsoft.com/office/drawing/2014/main" id="{7CA8C2D8-82A7-D5B7-6868-24A438DA6083}"/>
              </a:ext>
            </a:extLst>
          </p:cNvPr>
          <p:cNvPicPr>
            <a:picLocks noChangeAspect="1"/>
          </p:cNvPicPr>
          <p:nvPr/>
        </p:nvPicPr>
        <p:blipFill rotWithShape="1">
          <a:blip r:embed="rId3"/>
          <a:srcRect t="1564"/>
          <a:stretch/>
        </p:blipFill>
        <p:spPr>
          <a:xfrm>
            <a:off x="1262774" y="2222937"/>
            <a:ext cx="9004300" cy="4650517"/>
          </a:xfrm>
          <a:prstGeom prst="rect">
            <a:avLst/>
          </a:prstGeom>
        </p:spPr>
      </p:pic>
    </p:spTree>
    <p:extLst>
      <p:ext uri="{BB962C8B-B14F-4D97-AF65-F5344CB8AC3E}">
        <p14:creationId xmlns:p14="http://schemas.microsoft.com/office/powerpoint/2010/main" val="30363467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88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5681179"/>
            <a:ext cx="9017875" cy="1176820"/>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9381756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58744"/>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6812279"/>
            <a:ext cx="9017875" cy="45719"/>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2412786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8" name="TextBox 17">
            <a:extLst>
              <a:ext uri="{FF2B5EF4-FFF2-40B4-BE49-F238E27FC236}">
                <a16:creationId xmlns:a16="http://schemas.microsoft.com/office/drawing/2014/main" id="{B4D49687-1BA2-6FF2-FFE2-CBCCD672F674}"/>
              </a:ext>
            </a:extLst>
          </p:cNvPr>
          <p:cNvSpPr txBox="1"/>
          <p:nvPr/>
        </p:nvSpPr>
        <p:spPr>
          <a:xfrm>
            <a:off x="1700911" y="2249213"/>
            <a:ext cx="7952841" cy="3170099"/>
          </a:xfrm>
          <a:prstGeom prst="rect">
            <a:avLst/>
          </a:prstGeom>
          <a:noFill/>
        </p:spPr>
        <p:txBody>
          <a:bodyPr wrap="square" rtlCol="0">
            <a:spAutoFit/>
          </a:bodyPr>
          <a:lstStyle/>
          <a:p>
            <a:pPr algn="ctr"/>
            <a:r>
              <a:rPr lang="en-DE" sz="4000" dirty="0"/>
              <a:t>Thank you!</a:t>
            </a:r>
          </a:p>
          <a:p>
            <a:pPr algn="ctr"/>
            <a:endParaRPr lang="en-DE" sz="4000" dirty="0"/>
          </a:p>
          <a:p>
            <a:pPr algn="ctr"/>
            <a:r>
              <a:rPr lang="en-DE" sz="4000" dirty="0"/>
              <a:t>Questions??</a:t>
            </a:r>
          </a:p>
          <a:p>
            <a:pPr algn="ctr"/>
            <a:endParaRPr lang="en-DE" sz="4000" dirty="0"/>
          </a:p>
          <a:p>
            <a:pPr algn="ctr"/>
            <a:endParaRPr lang="en-DE" sz="4000" dirty="0"/>
          </a:p>
        </p:txBody>
      </p:sp>
    </p:spTree>
    <p:extLst>
      <p:ext uri="{BB962C8B-B14F-4D97-AF65-F5344CB8AC3E}">
        <p14:creationId xmlns:p14="http://schemas.microsoft.com/office/powerpoint/2010/main" val="38469747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6536725" cy="707886"/>
          </a:xfrm>
          <a:prstGeom prst="rect">
            <a:avLst/>
          </a:prstGeom>
          <a:noFill/>
        </p:spPr>
        <p:txBody>
          <a:bodyPr wrap="square" rtlCol="0">
            <a:spAutoFit/>
          </a:bodyPr>
          <a:lstStyle/>
          <a:p>
            <a:r>
              <a:rPr lang="en-DE" sz="4000" dirty="0"/>
              <a:t>Suggested Readings</a:t>
            </a:r>
          </a:p>
        </p:txBody>
      </p:sp>
      <p:sp>
        <p:nvSpPr>
          <p:cNvPr id="9" name="TextBox 8">
            <a:extLst>
              <a:ext uri="{FF2B5EF4-FFF2-40B4-BE49-F238E27FC236}">
                <a16:creationId xmlns:a16="http://schemas.microsoft.com/office/drawing/2014/main" id="{E44990A4-F93D-2B37-2335-4B9F4E085094}"/>
              </a:ext>
            </a:extLst>
          </p:cNvPr>
          <p:cNvSpPr txBox="1"/>
          <p:nvPr/>
        </p:nvSpPr>
        <p:spPr>
          <a:xfrm>
            <a:off x="395416" y="1087395"/>
            <a:ext cx="11368216" cy="3693319"/>
          </a:xfrm>
          <a:prstGeom prst="rect">
            <a:avLst/>
          </a:prstGeom>
          <a:noFill/>
        </p:spPr>
        <p:txBody>
          <a:bodyPr wrap="square" rtlCol="0">
            <a:spAutoFit/>
          </a:bodyPr>
          <a:lstStyle/>
          <a:p>
            <a:pPr marL="285750" indent="-285750">
              <a:buClr>
                <a:schemeClr val="accent1">
                  <a:lumMod val="50000"/>
                </a:schemeClr>
              </a:buClr>
              <a:buFont typeface="Arial" panose="020B0604020202020204" pitchFamily="34" charset="0"/>
              <a:buChar char="•"/>
            </a:pPr>
            <a:r>
              <a:rPr lang="en-GB" dirty="0">
                <a:effectLst/>
              </a:rPr>
              <a:t>Sutton, R. S., &amp; </a:t>
            </a:r>
            <a:r>
              <a:rPr lang="en-GB" dirty="0" err="1">
                <a:effectLst/>
              </a:rPr>
              <a:t>Barto</a:t>
            </a:r>
            <a:r>
              <a:rPr lang="en-GB" dirty="0">
                <a:effectLst/>
              </a:rPr>
              <a:t>, A. G. (2018). Reinforcement Learning: An Introduction, Second Edition. In </a:t>
            </a:r>
            <a:r>
              <a:rPr lang="en-GB" i="1" dirty="0">
                <a:effectLst/>
              </a:rPr>
              <a:t>The Lancet</a:t>
            </a:r>
            <a:r>
              <a:rPr lang="en-GB" dirty="0">
                <a:effectLst/>
              </a:rPr>
              <a:t> (Vol. 258, Issue 6685). </a:t>
            </a:r>
            <a:r>
              <a:rPr lang="en-GB" dirty="0">
                <a:effectLst/>
                <a:hlinkClick r:id="rId3"/>
              </a:rPr>
              <a:t>https://doi.org/10.1016/S0140-6736(51)92942-X</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(2011). Trial-by-trial data analysis using computational models. </a:t>
            </a:r>
            <a:r>
              <a:rPr lang="en-GB" i="1" dirty="0">
                <a:effectLst/>
              </a:rPr>
              <a:t>Decision Making, Affect, and Learning: Attention and Performance XXIII</a:t>
            </a:r>
            <a:r>
              <a:rPr lang="en-GB" dirty="0">
                <a:effectLst/>
              </a:rPr>
              <a:t>, 1–26. </a:t>
            </a:r>
            <a:r>
              <a:rPr lang="en-GB" dirty="0">
                <a:effectLst/>
                <a:hlinkClick r:id="rId4"/>
              </a:rPr>
              <a:t>https://doi.org/10.1093/acprof:oso/9780199600434.003.0001</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&amp; Tobler, P. N. (2013). Value Learning through Reinforcement: The Basics of Dopamine and Reinforcement Learning. </a:t>
            </a:r>
            <a:r>
              <a:rPr lang="en-GB" i="1" dirty="0">
                <a:effectLst/>
              </a:rPr>
              <a:t>Neuroeconomics: Decision Making and the Brain: Second Edition</a:t>
            </a:r>
            <a:r>
              <a:rPr lang="en-GB" dirty="0">
                <a:effectLst/>
              </a:rPr>
              <a:t>, 283–298. </a:t>
            </a:r>
            <a:r>
              <a:rPr lang="en-GB" dirty="0">
                <a:effectLst/>
                <a:hlinkClick r:id="rId5"/>
              </a:rPr>
              <a:t>https://doi.org/10.1016/B978-0-12-416008-8.00015-2</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Wilson, R. C., &amp; Collins, A. G. E. (2019). Ten simple rules for the computational </a:t>
            </a:r>
            <a:r>
              <a:rPr lang="en-GB" dirty="0" err="1">
                <a:effectLst/>
              </a:rPr>
              <a:t>modeling</a:t>
            </a:r>
            <a:r>
              <a:rPr lang="en-GB" dirty="0">
                <a:effectLst/>
              </a:rPr>
              <a:t> of </a:t>
            </a:r>
            <a:r>
              <a:rPr lang="en-GB" dirty="0" err="1">
                <a:effectLst/>
              </a:rPr>
              <a:t>behavioral</a:t>
            </a:r>
            <a:r>
              <a:rPr lang="en-GB" dirty="0">
                <a:effectLst/>
              </a:rPr>
              <a:t> data. </a:t>
            </a:r>
            <a:r>
              <a:rPr lang="en-GB" i="1" dirty="0" err="1">
                <a:effectLst/>
              </a:rPr>
              <a:t>ELife</a:t>
            </a:r>
            <a:r>
              <a:rPr lang="en-GB" dirty="0">
                <a:effectLst/>
              </a:rPr>
              <a:t>, </a:t>
            </a:r>
            <a:r>
              <a:rPr lang="en-GB" i="1" dirty="0">
                <a:effectLst/>
              </a:rPr>
              <a:t>8</a:t>
            </a:r>
            <a:r>
              <a:rPr lang="en-GB" dirty="0">
                <a:effectLst/>
              </a:rPr>
              <a:t>, 1–33. https://</a:t>
            </a:r>
            <a:r>
              <a:rPr lang="en-GB" dirty="0" err="1">
                <a:effectLst/>
              </a:rPr>
              <a:t>doi.org</a:t>
            </a:r>
            <a:r>
              <a:rPr lang="en-GB" dirty="0">
                <a:effectLst/>
              </a:rPr>
              <a:t>/10.7554/eLife.49547</a:t>
            </a:r>
          </a:p>
          <a:p>
            <a:pPr marL="285750" indent="-285750">
              <a:buClr>
                <a:schemeClr val="accent1">
                  <a:lumMod val="50000"/>
                </a:schemeClr>
              </a:buClr>
              <a:buFont typeface="Arial" panose="020B0604020202020204" pitchFamily="34" charset="0"/>
              <a:buChar char="•"/>
            </a:pPr>
            <a:endParaRPr lang="en-GB" dirty="0">
              <a:effectLst/>
            </a:endParaRPr>
          </a:p>
        </p:txBody>
      </p:sp>
    </p:spTree>
    <p:extLst>
      <p:ext uri="{BB962C8B-B14F-4D97-AF65-F5344CB8AC3E}">
        <p14:creationId xmlns:p14="http://schemas.microsoft.com/office/powerpoint/2010/main" val="1114232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9962111" cy="707886"/>
          </a:xfrm>
          <a:prstGeom prst="rect">
            <a:avLst/>
          </a:prstGeom>
          <a:noFill/>
        </p:spPr>
        <p:txBody>
          <a:bodyPr wrap="square" rtlCol="0">
            <a:spAutoFit/>
          </a:bodyPr>
          <a:lstStyle/>
          <a:p>
            <a:r>
              <a:rPr lang="en-DE" sz="4000" dirty="0"/>
              <a:t>Why do we need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153313" cy="4247317"/>
          </a:xfrm>
          <a:prstGeom prst="rect">
            <a:avLst/>
          </a:prstGeom>
          <a:noFill/>
        </p:spPr>
        <p:txBody>
          <a:bodyPr wrap="square" rtlCol="0">
            <a:spAutoFit/>
          </a:bodyPr>
          <a:lstStyle/>
          <a:p>
            <a:endParaRPr lang="en-DE" dirty="0"/>
          </a:p>
          <a:p>
            <a:pPr marL="285750" indent="-285750">
              <a:buFont typeface="Arial" panose="020B0604020202020204" pitchFamily="34" charset="0"/>
              <a:buChar char="•"/>
            </a:pPr>
            <a:r>
              <a:rPr lang="en-DE" dirty="0"/>
              <a:t>Most concepts of cognition rely on verbal theories, on analogies and metaphor and are thus imprecise. Computational models allow precise mathematical formulation of the theories and specification of assumptions and their implications.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Computational models make us think deeply about the variables involved and their relationship</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formally compare different models based on different assumptions or theories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estimate trial-level quantities that are not immediately observable</a:t>
            </a:r>
          </a:p>
          <a:p>
            <a:pPr marL="285750" indent="-285750">
              <a:buFont typeface="Arial" panose="020B0604020202020204" pitchFamily="34" charset="0"/>
              <a:buChar char="•"/>
            </a:pPr>
            <a:endParaRPr lang="en-DE"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569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How do we learn these values?</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416320"/>
          </a:xfrm>
          <a:prstGeom prst="rect">
            <a:avLst/>
          </a:prstGeom>
          <a:noFill/>
        </p:spPr>
        <p:txBody>
          <a:bodyPr wrap="square" rtlCol="0">
            <a:spAutoFit/>
          </a:bodyPr>
          <a:lstStyle/>
          <a:p>
            <a:r>
              <a:rPr lang="en-DE" b="1" dirty="0"/>
              <a:t>Trial and error</a:t>
            </a:r>
          </a:p>
          <a:p>
            <a:endParaRPr lang="en-DE" dirty="0"/>
          </a:p>
          <a:p>
            <a:pPr marL="285750" indent="-285750">
              <a:buFont typeface="Arial" panose="020B0604020202020204" pitchFamily="34" charset="0"/>
              <a:buChar char="•"/>
            </a:pPr>
            <a:r>
              <a:rPr lang="en-DE" dirty="0"/>
              <a:t>We start from some expecations about the options</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We compare the expectaions of both options (values) and decide for the</a:t>
            </a:r>
          </a:p>
          <a:p>
            <a:r>
              <a:rPr lang="en-DE" dirty="0"/>
              <a:t>      better (</a:t>
            </a:r>
            <a:r>
              <a:rPr lang="en-DE" b="1" dirty="0"/>
              <a:t>Action selection</a:t>
            </a:r>
            <a:r>
              <a:rPr lang="en-DE" dirty="0"/>
              <a:t>)</a:t>
            </a:r>
          </a:p>
          <a:p>
            <a:endParaRPr lang="en-DE" dirty="0"/>
          </a:p>
          <a:p>
            <a:pPr marL="285750" indent="-285750">
              <a:buFont typeface="Arial" panose="020B0604020202020204" pitchFamily="34" charset="0"/>
              <a:buChar char="•"/>
            </a:pPr>
            <a:r>
              <a:rPr lang="en-DE" b="1" dirty="0"/>
              <a:t>Prediction error</a:t>
            </a:r>
            <a:r>
              <a:rPr lang="en-DE" dirty="0"/>
              <a:t>: after action selection, we experience the outcome and </a:t>
            </a:r>
          </a:p>
          <a:p>
            <a:r>
              <a:rPr lang="en-DE" b="1" dirty="0"/>
              <a:t>      </a:t>
            </a:r>
            <a:r>
              <a:rPr lang="en-DE" dirty="0"/>
              <a:t>compare it with our expectations to see whether they have been met</a:t>
            </a:r>
          </a:p>
          <a:p>
            <a:endParaRPr lang="en-DE" dirty="0"/>
          </a:p>
          <a:p>
            <a:pPr marL="285750" indent="-285750">
              <a:buFont typeface="Arial" panose="020B0604020202020204" pitchFamily="34" charset="0"/>
              <a:buChar char="•"/>
            </a:pPr>
            <a:r>
              <a:rPr lang="en-DE" b="1" dirty="0"/>
              <a:t>Update values/learning: </a:t>
            </a:r>
            <a:r>
              <a:rPr lang="en-DE" dirty="0"/>
              <a:t>we use expectation violation (prediction error) to </a:t>
            </a:r>
          </a:p>
          <a:p>
            <a:r>
              <a:rPr lang="en-DE" b="1" dirty="0"/>
              <a:t>      </a:t>
            </a:r>
            <a:r>
              <a:rPr lang="en-DE" dirty="0"/>
              <a:t>upate expectations and make a better choice in the future</a:t>
            </a:r>
            <a:endParaRPr lang="en-DE" b="1"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
        <p:nvSpPr>
          <p:cNvPr id="11" name="Oval Callout 10">
            <a:extLst>
              <a:ext uri="{FF2B5EF4-FFF2-40B4-BE49-F238E27FC236}">
                <a16:creationId xmlns:a16="http://schemas.microsoft.com/office/drawing/2014/main" id="{CFEA93AD-8A87-2E94-822E-20FA88B841BB}"/>
              </a:ext>
            </a:extLst>
          </p:cNvPr>
          <p:cNvSpPr/>
          <p:nvPr/>
        </p:nvSpPr>
        <p:spPr>
          <a:xfrm>
            <a:off x="3512456" y="4580851"/>
            <a:ext cx="3814095" cy="1117600"/>
          </a:xfrm>
          <a:prstGeom prst="wedgeEllipseCallou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latin typeface="Comic Sans MS" panose="030F0902030302020204" pitchFamily="66" charset="0"/>
              </a:rPr>
              <a:t>This job looks like a job for </a:t>
            </a:r>
            <a:r>
              <a:rPr lang="en-DE" b="1" dirty="0">
                <a:solidFill>
                  <a:schemeClr val="tx1"/>
                </a:solidFill>
                <a:latin typeface="Comic Sans MS" panose="030F0902030302020204" pitchFamily="66" charset="0"/>
              </a:rPr>
              <a:t>reinforcement learning!</a:t>
            </a:r>
            <a:endParaRPr lang="en-DE" dirty="0">
              <a:solidFill>
                <a:schemeClr val="tx1"/>
              </a:solidFill>
              <a:latin typeface="Comic Sans MS" panose="030F0902030302020204" pitchFamily="66" charset="0"/>
            </a:endParaRPr>
          </a:p>
        </p:txBody>
      </p:sp>
      <p:pic>
        <p:nvPicPr>
          <p:cNvPr id="15" name="Picture 14" descr="A picture containing text, queen, colorful&#10;&#10;Description automatically generated">
            <a:extLst>
              <a:ext uri="{FF2B5EF4-FFF2-40B4-BE49-F238E27FC236}">
                <a16:creationId xmlns:a16="http://schemas.microsoft.com/office/drawing/2014/main" id="{2619FD83-21E4-01A4-3129-ED186C4E1892}"/>
              </a:ext>
            </a:extLst>
          </p:cNvPr>
          <p:cNvPicPr>
            <a:picLocks noChangeAspect="1"/>
          </p:cNvPicPr>
          <p:nvPr/>
        </p:nvPicPr>
        <p:blipFill rotWithShape="1">
          <a:blip r:embed="rId7"/>
          <a:srcRect l="59524" t="54392" r="19841" b="31186"/>
          <a:stretch/>
        </p:blipFill>
        <p:spPr>
          <a:xfrm>
            <a:off x="3163430" y="5825737"/>
            <a:ext cx="1415144" cy="989035"/>
          </a:xfrm>
          <a:prstGeom prst="rect">
            <a:avLst/>
          </a:prstGeom>
        </p:spPr>
      </p:pic>
      <p:sp>
        <p:nvSpPr>
          <p:cNvPr id="17" name="TextBox 16">
            <a:extLst>
              <a:ext uri="{FF2B5EF4-FFF2-40B4-BE49-F238E27FC236}">
                <a16:creationId xmlns:a16="http://schemas.microsoft.com/office/drawing/2014/main" id="{E9FAE80E-EBE7-1D5C-C48C-DEF3EDE67258}"/>
              </a:ext>
            </a:extLst>
          </p:cNvPr>
          <p:cNvSpPr txBox="1"/>
          <p:nvPr/>
        </p:nvSpPr>
        <p:spPr>
          <a:xfrm>
            <a:off x="4578574" y="6066971"/>
            <a:ext cx="2344740" cy="461665"/>
          </a:xfrm>
          <a:prstGeom prst="rect">
            <a:avLst/>
          </a:prstGeom>
          <a:noFill/>
        </p:spPr>
        <p:txBody>
          <a:bodyPr wrap="square" rtlCol="0">
            <a:spAutoFit/>
          </a:bodyPr>
          <a:lstStyle/>
          <a:p>
            <a:r>
              <a:rPr lang="en-DE" sz="2400" dirty="0"/>
              <a:t>= Q+⍺𝛿</a:t>
            </a:r>
          </a:p>
        </p:txBody>
      </p:sp>
    </p:spTree>
    <p:extLst>
      <p:ext uri="{BB962C8B-B14F-4D97-AF65-F5344CB8AC3E}">
        <p14:creationId xmlns:p14="http://schemas.microsoft.com/office/powerpoint/2010/main" val="695626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Reinforcement Learning?</a:t>
            </a:r>
          </a:p>
        </p:txBody>
      </p:sp>
      <p:sp>
        <p:nvSpPr>
          <p:cNvPr id="9" name="Oval 8">
            <a:extLst>
              <a:ext uri="{FF2B5EF4-FFF2-40B4-BE49-F238E27FC236}">
                <a16:creationId xmlns:a16="http://schemas.microsoft.com/office/drawing/2014/main" id="{51827198-3BEA-2DA4-B4D0-56B33C869C24}"/>
              </a:ext>
            </a:extLst>
          </p:cNvPr>
          <p:cNvSpPr/>
          <p:nvPr/>
        </p:nvSpPr>
        <p:spPr>
          <a:xfrm>
            <a:off x="7229402" y="948261"/>
            <a:ext cx="3691467" cy="2765778"/>
          </a:xfrm>
          <a:prstGeom prst="ellipse">
            <a:avLst/>
          </a:prstGeom>
          <a:solidFill>
            <a:srgbClr val="C00000">
              <a:alpha val="53000"/>
            </a:srgb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Psychology</a:t>
            </a:r>
          </a:p>
          <a:p>
            <a:pPr algn="ctr"/>
            <a:r>
              <a:rPr lang="en-DE" dirty="0">
                <a:solidFill>
                  <a:schemeClr val="tx1"/>
                </a:solidFill>
              </a:rPr>
              <a:t>Incremental learning, pavlovian-learning, trial-and-error learning; action selection based on evaluative feedback</a:t>
            </a:r>
          </a:p>
        </p:txBody>
      </p:sp>
      <p:sp>
        <p:nvSpPr>
          <p:cNvPr id="16" name="Oval 15">
            <a:extLst>
              <a:ext uri="{FF2B5EF4-FFF2-40B4-BE49-F238E27FC236}">
                <a16:creationId xmlns:a16="http://schemas.microsoft.com/office/drawing/2014/main" id="{3AB5765F-2060-F436-CF59-526C1697B933}"/>
              </a:ext>
            </a:extLst>
          </p:cNvPr>
          <p:cNvSpPr/>
          <p:nvPr/>
        </p:nvSpPr>
        <p:spPr>
          <a:xfrm>
            <a:off x="1271132" y="948261"/>
            <a:ext cx="3691467" cy="2765778"/>
          </a:xfrm>
          <a:prstGeom prst="ellipse">
            <a:avLst/>
          </a:prstGeom>
          <a:solidFill>
            <a:schemeClr val="accent6">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Engineering</a:t>
            </a:r>
          </a:p>
          <a:p>
            <a:pPr algn="ctr"/>
            <a:r>
              <a:rPr lang="en-DE" dirty="0">
                <a:solidFill>
                  <a:schemeClr val="tx1"/>
                </a:solidFill>
              </a:rPr>
              <a:t>A machine learning technique that is different from both supervised and unsupervised learning</a:t>
            </a:r>
          </a:p>
        </p:txBody>
      </p:sp>
      <p:sp>
        <p:nvSpPr>
          <p:cNvPr id="18" name="Oval 17">
            <a:extLst>
              <a:ext uri="{FF2B5EF4-FFF2-40B4-BE49-F238E27FC236}">
                <a16:creationId xmlns:a16="http://schemas.microsoft.com/office/drawing/2014/main" id="{3256F740-C958-BC2D-6F9D-7360B3E68A38}"/>
              </a:ext>
            </a:extLst>
          </p:cNvPr>
          <p:cNvSpPr/>
          <p:nvPr/>
        </p:nvSpPr>
        <p:spPr>
          <a:xfrm>
            <a:off x="4241632" y="3954414"/>
            <a:ext cx="3691468" cy="2744030"/>
          </a:xfrm>
          <a:prstGeom prst="ellipse">
            <a:avLst/>
          </a:prstGeom>
          <a:solidFill>
            <a:schemeClr val="accent1">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Neuroscience</a:t>
            </a:r>
          </a:p>
          <a:p>
            <a:pPr algn="ctr"/>
            <a:r>
              <a:rPr lang="en-DE" dirty="0">
                <a:solidFill>
                  <a:schemeClr val="tx1"/>
                </a:solidFill>
              </a:rPr>
              <a:t>A formula to derive prediction errors and link it to the activation of single neurons and brain areas (e.g., VTA, striatum)</a:t>
            </a:r>
          </a:p>
        </p:txBody>
      </p:sp>
    </p:spTree>
    <p:extLst>
      <p:ext uri="{BB962C8B-B14F-4D97-AF65-F5344CB8AC3E}">
        <p14:creationId xmlns:p14="http://schemas.microsoft.com/office/powerpoint/2010/main" val="4216811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pic>
        <p:nvPicPr>
          <p:cNvPr id="3" name="Picture 2" descr="Diagram&#10;&#10;Description automatically generated">
            <a:extLst>
              <a:ext uri="{FF2B5EF4-FFF2-40B4-BE49-F238E27FC236}">
                <a16:creationId xmlns:a16="http://schemas.microsoft.com/office/drawing/2014/main" id="{B0DE19C3-5D74-F85C-C40E-2C8A144C33C2}"/>
              </a:ext>
            </a:extLst>
          </p:cNvPr>
          <p:cNvPicPr>
            <a:picLocks noChangeAspect="1"/>
          </p:cNvPicPr>
          <p:nvPr/>
        </p:nvPicPr>
        <p:blipFill>
          <a:blip r:embed="rId3"/>
          <a:stretch>
            <a:fillRect/>
          </a:stretch>
        </p:blipFill>
        <p:spPr>
          <a:xfrm>
            <a:off x="1382734" y="838200"/>
            <a:ext cx="9652000" cy="6019800"/>
          </a:xfrm>
          <a:prstGeom prst="rect">
            <a:avLst/>
          </a:prstGeom>
        </p:spPr>
      </p:pic>
    </p:spTree>
    <p:extLst>
      <p:ext uri="{BB962C8B-B14F-4D97-AF65-F5344CB8AC3E}">
        <p14:creationId xmlns:p14="http://schemas.microsoft.com/office/powerpoint/2010/main" val="1218121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sp>
        <p:nvSpPr>
          <p:cNvPr id="8" name="TextBox 7">
            <a:extLst>
              <a:ext uri="{FF2B5EF4-FFF2-40B4-BE49-F238E27FC236}">
                <a16:creationId xmlns:a16="http://schemas.microsoft.com/office/drawing/2014/main" id="{5300F2D2-5157-117C-AA43-4780C19B9F1F}"/>
              </a:ext>
            </a:extLst>
          </p:cNvPr>
          <p:cNvSpPr txBox="1"/>
          <p:nvPr/>
        </p:nvSpPr>
        <p:spPr>
          <a:xfrm>
            <a:off x="2085585" y="997330"/>
            <a:ext cx="6200382" cy="369332"/>
          </a:xfrm>
          <a:prstGeom prst="rect">
            <a:avLst/>
          </a:prstGeom>
          <a:noFill/>
        </p:spPr>
        <p:txBody>
          <a:bodyPr wrap="square">
            <a:spAutoFit/>
          </a:bodyPr>
          <a:lstStyle/>
          <a:p>
            <a:r>
              <a:rPr lang="en-DE" b="1" dirty="0"/>
              <a:t>Supervised Learning</a:t>
            </a:r>
          </a:p>
        </p:txBody>
      </p:sp>
      <p:sp>
        <p:nvSpPr>
          <p:cNvPr id="9" name="TextBox 8">
            <a:extLst>
              <a:ext uri="{FF2B5EF4-FFF2-40B4-BE49-F238E27FC236}">
                <a16:creationId xmlns:a16="http://schemas.microsoft.com/office/drawing/2014/main" id="{EED025BE-4791-894A-CF6B-34F92FEABD2F}"/>
              </a:ext>
            </a:extLst>
          </p:cNvPr>
          <p:cNvSpPr txBox="1"/>
          <p:nvPr/>
        </p:nvSpPr>
        <p:spPr>
          <a:xfrm>
            <a:off x="671188" y="3876094"/>
            <a:ext cx="4987443" cy="1200329"/>
          </a:xfrm>
          <a:prstGeom prst="rect">
            <a:avLst/>
          </a:prstGeom>
          <a:noFill/>
        </p:spPr>
        <p:txBody>
          <a:bodyPr wrap="square">
            <a:spAutoFit/>
          </a:bodyPr>
          <a:lstStyle/>
          <a:p>
            <a:r>
              <a:rPr lang="en-DE" b="1" dirty="0"/>
              <a:t>Image classification</a:t>
            </a:r>
          </a:p>
          <a:p>
            <a:pPr marL="285750" indent="-285750">
              <a:buFont typeface="Arial" panose="020B0604020202020204" pitchFamily="34" charset="0"/>
              <a:buChar char="•"/>
            </a:pPr>
            <a:r>
              <a:rPr lang="en-DE" dirty="0"/>
              <a:t>After being trained with a  great amount of data, </a:t>
            </a:r>
          </a:p>
          <a:p>
            <a:r>
              <a:rPr lang="en-DE" dirty="0"/>
              <a:t>a function learn to map </a:t>
            </a:r>
            <a:r>
              <a:rPr lang="en-GB" dirty="0"/>
              <a:t>a</a:t>
            </a:r>
            <a:r>
              <a:rPr lang="en-DE" dirty="0"/>
              <a:t>n input (image) </a:t>
            </a:r>
          </a:p>
          <a:p>
            <a:r>
              <a:rPr lang="en-DE" dirty="0"/>
              <a:t>to an output (class)</a:t>
            </a:r>
          </a:p>
        </p:txBody>
      </p:sp>
      <p:sp>
        <p:nvSpPr>
          <p:cNvPr id="10" name="TextBox 9">
            <a:extLst>
              <a:ext uri="{FF2B5EF4-FFF2-40B4-BE49-F238E27FC236}">
                <a16:creationId xmlns:a16="http://schemas.microsoft.com/office/drawing/2014/main" id="{9710D001-65EC-F0F2-99AD-BB896A3784F3}"/>
              </a:ext>
            </a:extLst>
          </p:cNvPr>
          <p:cNvSpPr txBox="1"/>
          <p:nvPr/>
        </p:nvSpPr>
        <p:spPr>
          <a:xfrm>
            <a:off x="8187848" y="1030617"/>
            <a:ext cx="6200382" cy="369332"/>
          </a:xfrm>
          <a:prstGeom prst="rect">
            <a:avLst/>
          </a:prstGeom>
          <a:noFill/>
        </p:spPr>
        <p:txBody>
          <a:bodyPr wrap="square">
            <a:spAutoFit/>
          </a:bodyPr>
          <a:lstStyle/>
          <a:p>
            <a:r>
              <a:rPr lang="en-DE" b="1" dirty="0"/>
              <a:t>Reinforcement Learning </a:t>
            </a:r>
          </a:p>
        </p:txBody>
      </p:sp>
      <p:pic>
        <p:nvPicPr>
          <p:cNvPr id="13" name="Picture 12" descr="A bowl of spaghetti&#10;&#10;Description automatically generated with medium confidence">
            <a:extLst>
              <a:ext uri="{FF2B5EF4-FFF2-40B4-BE49-F238E27FC236}">
                <a16:creationId xmlns:a16="http://schemas.microsoft.com/office/drawing/2014/main" id="{722E3C43-AF8B-30F5-7F0F-1C0D1B017085}"/>
              </a:ext>
            </a:extLst>
          </p:cNvPr>
          <p:cNvPicPr>
            <a:picLocks noChangeAspect="1"/>
          </p:cNvPicPr>
          <p:nvPr/>
        </p:nvPicPr>
        <p:blipFill>
          <a:blip r:embed="rId3"/>
          <a:stretch>
            <a:fillRect/>
          </a:stretch>
        </p:blipFill>
        <p:spPr>
          <a:xfrm>
            <a:off x="671188" y="1532982"/>
            <a:ext cx="2270434" cy="1472581"/>
          </a:xfrm>
          <a:prstGeom prst="rect">
            <a:avLst/>
          </a:prstGeom>
        </p:spPr>
      </p:pic>
      <p:cxnSp>
        <p:nvCxnSpPr>
          <p:cNvPr id="15" name="Straight Arrow Connector 14">
            <a:extLst>
              <a:ext uri="{FF2B5EF4-FFF2-40B4-BE49-F238E27FC236}">
                <a16:creationId xmlns:a16="http://schemas.microsoft.com/office/drawing/2014/main" id="{DC62421D-F716-D2CC-2099-EB1A23B18A9A}"/>
              </a:ext>
            </a:extLst>
          </p:cNvPr>
          <p:cNvCxnSpPr>
            <a:stCxn id="13" idx="3"/>
          </p:cNvCxnSpPr>
          <p:nvPr/>
        </p:nvCxnSpPr>
        <p:spPr>
          <a:xfrm flipV="1">
            <a:off x="2941622" y="2269272"/>
            <a:ext cx="1254597" cy="1"/>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D5183A3-F4C2-6E40-3375-6816AD073E0B}"/>
              </a:ext>
            </a:extLst>
          </p:cNvPr>
          <p:cNvSpPr txBox="1"/>
          <p:nvPr/>
        </p:nvSpPr>
        <p:spPr>
          <a:xfrm>
            <a:off x="4393502" y="2012410"/>
            <a:ext cx="1265129" cy="369332"/>
          </a:xfrm>
          <a:prstGeom prst="rect">
            <a:avLst/>
          </a:prstGeom>
          <a:noFill/>
        </p:spPr>
        <p:txBody>
          <a:bodyPr wrap="square" rtlCol="0">
            <a:spAutoFit/>
          </a:bodyPr>
          <a:lstStyle/>
          <a:p>
            <a:r>
              <a:rPr lang="en-DE" dirty="0"/>
              <a:t>Pasta</a:t>
            </a:r>
          </a:p>
        </p:txBody>
      </p:sp>
      <p:pic>
        <p:nvPicPr>
          <p:cNvPr id="21" name="Picture 20" descr="Timeline&#10;&#10;Description automatically generated">
            <a:extLst>
              <a:ext uri="{FF2B5EF4-FFF2-40B4-BE49-F238E27FC236}">
                <a16:creationId xmlns:a16="http://schemas.microsoft.com/office/drawing/2014/main" id="{CA473CBD-78A9-64F7-403F-6F708A672A08}"/>
              </a:ext>
            </a:extLst>
          </p:cNvPr>
          <p:cNvPicPr>
            <a:picLocks noChangeAspect="1"/>
          </p:cNvPicPr>
          <p:nvPr/>
        </p:nvPicPr>
        <p:blipFill>
          <a:blip r:embed="rId4"/>
          <a:stretch>
            <a:fillRect/>
          </a:stretch>
        </p:blipFill>
        <p:spPr>
          <a:xfrm>
            <a:off x="6096000" y="1404139"/>
            <a:ext cx="5756405" cy="2231827"/>
          </a:xfrm>
          <a:prstGeom prst="rect">
            <a:avLst/>
          </a:prstGeom>
        </p:spPr>
      </p:pic>
      <p:sp>
        <p:nvSpPr>
          <p:cNvPr id="22" name="TextBox 21">
            <a:extLst>
              <a:ext uri="{FF2B5EF4-FFF2-40B4-BE49-F238E27FC236}">
                <a16:creationId xmlns:a16="http://schemas.microsoft.com/office/drawing/2014/main" id="{E32E37DF-BFDC-F461-C733-5809CDCFD562}"/>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sp>
        <p:nvSpPr>
          <p:cNvPr id="23" name="TextBox 22">
            <a:extLst>
              <a:ext uri="{FF2B5EF4-FFF2-40B4-BE49-F238E27FC236}">
                <a16:creationId xmlns:a16="http://schemas.microsoft.com/office/drawing/2014/main" id="{13A4A4D9-E2D0-8840-E9CC-15670385C38A}"/>
              </a:ext>
            </a:extLst>
          </p:cNvPr>
          <p:cNvSpPr txBox="1"/>
          <p:nvPr/>
        </p:nvSpPr>
        <p:spPr>
          <a:xfrm>
            <a:off x="6300596" y="3818750"/>
            <a:ext cx="4258845" cy="2862322"/>
          </a:xfrm>
          <a:prstGeom prst="rect">
            <a:avLst/>
          </a:prstGeom>
          <a:noFill/>
        </p:spPr>
        <p:txBody>
          <a:bodyPr wrap="square">
            <a:spAutoFit/>
          </a:bodyPr>
          <a:lstStyle/>
          <a:p>
            <a:pPr marL="285750" indent="-285750">
              <a:buFont typeface="Arial" panose="020B0604020202020204" pitchFamily="34" charset="0"/>
              <a:buChar char="•"/>
            </a:pPr>
            <a:r>
              <a:rPr lang="en-US" dirty="0"/>
              <a:t>Learning from experience to pursue goals (maximizing the rewards)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Interact with the environment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Breakthrough in artificial intelligence: Playing Atari games</a:t>
            </a:r>
          </a:p>
          <a:p>
            <a:r>
              <a:rPr lang="en-US" dirty="0"/>
              <a:t>    (</a:t>
            </a:r>
            <a:r>
              <a:rPr lang="en-GB" i="1" dirty="0" err="1"/>
              <a:t>Mnih</a:t>
            </a:r>
            <a:r>
              <a:rPr lang="en-GB" i="1" dirty="0"/>
              <a:t> et al (2015) Nature) </a:t>
            </a:r>
          </a:p>
          <a:p>
            <a:endParaRPr lang="en-GB" i="1" dirty="0"/>
          </a:p>
          <a:p>
            <a:r>
              <a:rPr lang="en-US" dirty="0"/>
              <a:t>       and  self-driving cars</a:t>
            </a:r>
            <a:endParaRPr lang="en-DE" dirty="0"/>
          </a:p>
        </p:txBody>
      </p:sp>
      <p:pic>
        <p:nvPicPr>
          <p:cNvPr id="1032" name="Picture 8" descr="Space Invaders - Wikipedia">
            <a:extLst>
              <a:ext uri="{FF2B5EF4-FFF2-40B4-BE49-F238E27FC236}">
                <a16:creationId xmlns:a16="http://schemas.microsoft.com/office/drawing/2014/main" id="{EEED2498-A19A-3615-48E6-685AF5000C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9441" y="3818750"/>
            <a:ext cx="1320079" cy="150866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The inside of a car&#10;&#10;Description automatically generated with medium confidence">
            <a:extLst>
              <a:ext uri="{FF2B5EF4-FFF2-40B4-BE49-F238E27FC236}">
                <a16:creationId xmlns:a16="http://schemas.microsoft.com/office/drawing/2014/main" id="{18FF5DEC-B418-D2AD-249C-2D681FDBDF8A}"/>
              </a:ext>
            </a:extLst>
          </p:cNvPr>
          <p:cNvPicPr>
            <a:picLocks noChangeAspect="1"/>
          </p:cNvPicPr>
          <p:nvPr/>
        </p:nvPicPr>
        <p:blipFill>
          <a:blip r:embed="rId6"/>
          <a:stretch>
            <a:fillRect/>
          </a:stretch>
        </p:blipFill>
        <p:spPr>
          <a:xfrm>
            <a:off x="9413086" y="5607721"/>
            <a:ext cx="2725200" cy="1151362"/>
          </a:xfrm>
          <a:prstGeom prst="rect">
            <a:avLst/>
          </a:prstGeom>
        </p:spPr>
      </p:pic>
    </p:spTree>
    <p:extLst>
      <p:ext uri="{BB962C8B-B14F-4D97-AF65-F5344CB8AC3E}">
        <p14:creationId xmlns:p14="http://schemas.microsoft.com/office/powerpoint/2010/main" val="4064975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3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2" grpId="0"/>
      <p:bldP spid="2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8761</TotalTime>
  <Words>2430</Words>
  <Application>Microsoft Macintosh PowerPoint</Application>
  <PresentationFormat>Widescreen</PresentationFormat>
  <Paragraphs>468</Paragraphs>
  <Slides>48</Slides>
  <Notes>48</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6" baseType="lpstr">
      <vt:lpstr>Arial</vt:lpstr>
      <vt:lpstr>Calibri</vt:lpstr>
      <vt:lpstr>Calibri Light</vt:lpstr>
      <vt:lpstr>Cambria Math</vt:lpstr>
      <vt:lpstr>Comic Sans MS</vt:lpstr>
      <vt:lpstr>Courier New</vt:lpstr>
      <vt:lpstr>Office Theme</vt:lpstr>
      <vt:lpstr>Document</vt:lpstr>
      <vt:lpstr>Francesco Pupillo, Goethe University Frankfurt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Francesco Pupillo, Goethe University Frankfurt</dc:title>
  <dc:creator>by3yk9cpqq@goetheuniversitaet.onmicrosoft.com</dc:creator>
  <cp:lastModifiedBy>by3yk9cpqq@goetheuniversitaet.onmicrosoft.com</cp:lastModifiedBy>
  <cp:revision>17</cp:revision>
  <dcterms:created xsi:type="dcterms:W3CDTF">2022-05-20T08:24:34Z</dcterms:created>
  <dcterms:modified xsi:type="dcterms:W3CDTF">2022-06-01T21:02:28Z</dcterms:modified>
</cp:coreProperties>
</file>

<file path=docProps/thumbnail.jpeg>
</file>